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640" r:id="rId2"/>
    <p:sldId id="3694" r:id="rId3"/>
    <p:sldId id="3697" r:id="rId4"/>
    <p:sldId id="3700" r:id="rId5"/>
    <p:sldId id="3701" r:id="rId6"/>
    <p:sldId id="3708" r:id="rId7"/>
    <p:sldId id="3702" r:id="rId8"/>
    <p:sldId id="3703" r:id="rId9"/>
    <p:sldId id="3710" r:id="rId10"/>
    <p:sldId id="3724" r:id="rId11"/>
    <p:sldId id="3719" r:id="rId12"/>
    <p:sldId id="3704" r:id="rId13"/>
    <p:sldId id="3721" r:id="rId14"/>
    <p:sldId id="3726" r:id="rId15"/>
    <p:sldId id="3725" r:id="rId16"/>
    <p:sldId id="3722" r:id="rId17"/>
    <p:sldId id="3723" r:id="rId18"/>
    <p:sldId id="364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E4F52-7FD7-C0EF-D070-B271C47218DC}" v="114" dt="2024-09-04T19:02:00.155"/>
    <p1510:client id="{6607AE4A-F811-6F97-0FC7-9285389BBF0B}" v="17" dt="2024-09-04T15:15:35.956"/>
    <p1510:client id="{6AEAD132-F2FC-E04D-BFB5-2011CF616F58}" v="17" dt="2024-09-04T19:10:36.929"/>
    <p1510:client id="{869FA7F4-8BCF-92DD-E483-672F2E02C1B4}" v="267" dt="2024-09-04T18:39:37.895"/>
    <p1510:client id="{C26773B6-7A2C-6BA2-E401-0AB1BB4CB123}" v="202" dt="2024-09-05T04:37:45.168"/>
    <p1510:client id="{D416DB46-6259-9288-E047-EFBDCEAF298B}" v="39" dt="2024-09-05T02:28:59.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60"/>
  </p:normalViewPr>
  <p:slideViewPr>
    <p:cSldViewPr snapToGrid="0">
      <p:cViewPr varScale="1">
        <p:scale>
          <a:sx n="78" d="100"/>
          <a:sy n="78" d="100"/>
        </p:scale>
        <p:origin x="566" y="43"/>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9/2/2025</a:t>
            </a:fld>
            <a:endParaRPr lang="en-US"/>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9/2/2025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a:p>
        </p:txBody>
      </p:sp>
    </p:spTree>
    <p:extLst>
      <p:ext uri="{BB962C8B-B14F-4D97-AF65-F5344CB8AC3E}">
        <p14:creationId xmlns:p14="http://schemas.microsoft.com/office/powerpoint/2010/main" val="2737340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5"/>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8895C2-828B-934B-8B58-BBC23AD3665A}"/>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8" name="Picture 7" descr="A picture containing text, sign, outdoor&#10;&#10;Description automatically generated">
            <a:extLst>
              <a:ext uri="{FF2B5EF4-FFF2-40B4-BE49-F238E27FC236}">
                <a16:creationId xmlns:a16="http://schemas.microsoft.com/office/drawing/2014/main" id="{35C12C04-5CEF-8448-B70C-56FE6AD03CE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2F2F3CE5-A64B-4B6C-9275-01E87181FAAF}"/>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2" name="TextBox 1"/>
          <p:cNvSpPr txBox="1"/>
          <p:nvPr/>
        </p:nvSpPr>
        <p:spPr>
          <a:xfrm>
            <a:off x="3065886" y="1558304"/>
            <a:ext cx="6701245"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	IBM Project</a:t>
            </a:r>
          </a:p>
        </p:txBody>
      </p:sp>
      <p:sp>
        <p:nvSpPr>
          <p:cNvPr id="4" name="TextBox 3"/>
          <p:cNvSpPr txBox="1"/>
          <p:nvPr/>
        </p:nvSpPr>
        <p:spPr>
          <a:xfrm>
            <a:off x="304829" y="2481634"/>
            <a:ext cx="10568563" cy="5109091"/>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Title:</a:t>
            </a:r>
          </a:p>
          <a:p>
            <a:pPr algn="ctr"/>
            <a:r>
              <a:rPr lang="en-US" sz="3000" b="1" dirty="0">
                <a:latin typeface="Times New Roman" panose="02020603050405020304" pitchFamily="18" charset="0"/>
                <a:cs typeface="Times New Roman" panose="02020603050405020304" pitchFamily="18" charset="0"/>
              </a:rPr>
              <a:t>Network Bottlenecks in Virtualized Platforms</a:t>
            </a:r>
          </a:p>
          <a:p>
            <a:pPr algn="ctr"/>
            <a:endParaRPr lang="en-US" sz="3000" b="1" dirty="0">
              <a:latin typeface="Times New Roman" panose="02020603050405020304" pitchFamily="18" charset="0"/>
              <a:cs typeface="Times New Roman" panose="02020603050405020304" pitchFamily="18" charset="0"/>
            </a:endParaRPr>
          </a:p>
          <a:p>
            <a:pPr algn="ctr"/>
            <a:endParaRPr lang="en-US" sz="3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Group 5:</a:t>
            </a:r>
          </a:p>
          <a:p>
            <a:r>
              <a:rPr lang="en-US" sz="2000" b="1" dirty="0">
                <a:latin typeface="Times New Roman" panose="02020603050405020304" pitchFamily="18" charset="0"/>
                <a:cs typeface="Times New Roman" panose="02020603050405020304" pitchFamily="18" charset="0"/>
              </a:rPr>
              <a:t>Aryaan Ghosal 500105236</a:t>
            </a:r>
          </a:p>
          <a:p>
            <a:r>
              <a:rPr lang="en-US" sz="2000" b="1" dirty="0">
                <a:latin typeface="Times New Roman" panose="02020603050405020304" pitchFamily="18" charset="0"/>
                <a:cs typeface="Times New Roman" panose="02020603050405020304" pitchFamily="18" charset="0"/>
              </a:rPr>
              <a:t>Anugya Agarwal 500102028</a:t>
            </a:r>
          </a:p>
          <a:p>
            <a:r>
              <a:rPr lang="en-IN" sz="2000" b="1" dirty="0">
                <a:latin typeface="Times New Roman" panose="02020603050405020304" pitchFamily="18" charset="0"/>
                <a:cs typeface="Times New Roman" panose="02020603050405020304" pitchFamily="18" charset="0"/>
              </a:rPr>
              <a:t>Rishika Raj 500101763</a:t>
            </a:r>
          </a:p>
          <a:p>
            <a:r>
              <a:rPr lang="en-IN" sz="2000" b="1" dirty="0">
                <a:latin typeface="Times New Roman" panose="02020603050405020304" pitchFamily="18" charset="0"/>
                <a:cs typeface="Times New Roman" panose="02020603050405020304" pitchFamily="18" charset="0"/>
              </a:rPr>
              <a:t>Gaurav Kumar 500105743</a:t>
            </a:r>
          </a:p>
          <a:p>
            <a:r>
              <a:rPr lang="en-IN" sz="2000" b="1" dirty="0">
                <a:latin typeface="Times New Roman" panose="02020603050405020304" pitchFamily="18" charset="0"/>
                <a:cs typeface="Times New Roman" panose="02020603050405020304" pitchFamily="18" charset="0"/>
              </a:rPr>
              <a:t>Aryan Sharma 50016036</a:t>
            </a:r>
          </a:p>
          <a:p>
            <a:br>
              <a:rPr lang="en-IN" sz="320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581529D-3593-AE4E-9F50-CD8F5082B00A}"/>
              </a:ext>
            </a:extLst>
          </p:cNvPr>
          <p:cNvSpPr txBox="1"/>
          <p:nvPr/>
        </p:nvSpPr>
        <p:spPr>
          <a:xfrm>
            <a:off x="9389032" y="4699531"/>
            <a:ext cx="6097656" cy="1200329"/>
          </a:xfrm>
          <a:prstGeom prst="rect">
            <a:avLst/>
          </a:prstGeom>
          <a:noFill/>
        </p:spPr>
        <p:txBody>
          <a:bodyPr wrap="square">
            <a:spAutoFit/>
          </a:bodyPr>
          <a:lstStyle/>
          <a:p>
            <a:pPr rtl="0">
              <a:spcBef>
                <a:spcPts val="0"/>
              </a:spcBef>
              <a:spcAft>
                <a:spcPts val="0"/>
              </a:spcAft>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Guided by:</a:t>
            </a:r>
            <a:endParaRPr lang="en-IN"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IN" sz="1800" b="1" i="0" u="none" strike="noStrike" dirty="0">
                <a:solidFill>
                  <a:srgbClr val="000000"/>
                </a:solidFill>
                <a:effectLst/>
                <a:latin typeface="Times New Roman" panose="02020603050405020304" pitchFamily="18" charset="0"/>
                <a:cs typeface="Times New Roman" panose="02020603050405020304" pitchFamily="18" charset="0"/>
              </a:rPr>
              <a:t> </a:t>
            </a:r>
            <a:r>
              <a:rPr lang="en-IN" b="1" dirty="0">
                <a:solidFill>
                  <a:srgbClr val="000000"/>
                </a:solidFill>
                <a:latin typeface="Times New Roman" panose="02020603050405020304" pitchFamily="18" charset="0"/>
                <a:cs typeface="Times New Roman" panose="02020603050405020304" pitchFamily="18" charset="0"/>
              </a:rPr>
              <a:t>Mr. Himadri Sekhar Roy</a:t>
            </a:r>
            <a:r>
              <a:rPr lang="en-IN" sz="1800" b="1" i="0" u="none" strike="noStrike" dirty="0">
                <a:solidFill>
                  <a:srgbClr val="000000"/>
                </a:solidFill>
                <a:effectLst/>
                <a:latin typeface="Times New Roman" panose="02020603050405020304" pitchFamily="18" charset="0"/>
                <a:cs typeface="Times New Roman" panose="02020603050405020304" pitchFamily="18" charset="0"/>
              </a:rPr>
              <a:t> </a:t>
            </a:r>
            <a:endParaRPr lang="en-IN"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br>
              <a:rPr lang="en-IN"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799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1DD77-02BE-CD13-96BC-8069DACFDB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B91629-6927-8DB7-ABD8-B1378D3172EA}"/>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6. Methodology (contd.)</a:t>
            </a:r>
            <a:endParaRPr lang="en-IN" sz="3200" b="1">
              <a:solidFill>
                <a:srgbClr val="46B0F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D239E8F-4327-BC87-B3FD-F423CA35E1B4}"/>
              </a:ext>
            </a:extLst>
          </p:cNvPr>
          <p:cNvSpPr txBox="1"/>
          <p:nvPr/>
        </p:nvSpPr>
        <p:spPr>
          <a:xfrm>
            <a:off x="2629886" y="6292964"/>
            <a:ext cx="6097656" cy="923330"/>
          </a:xfrm>
          <a:prstGeom prst="rect">
            <a:avLst/>
          </a:prstGeom>
          <a:noFill/>
        </p:spPr>
        <p:txBody>
          <a:bodyPr wrap="square" lIns="91440" tIns="45720" rIns="91440" bIns="45720" anchor="t">
            <a:spAutoFit/>
          </a:bodyPr>
          <a:lstStyle/>
          <a:p>
            <a:pPr marL="381000" marR="381000" algn="ctr"/>
            <a:r>
              <a:rPr lang="en-IN" sz="1800" b="0" i="0" u="sng" dirty="0">
                <a:solidFill>
                  <a:srgbClr val="000000"/>
                </a:solidFill>
                <a:effectLst/>
                <a:latin typeface="Times"/>
                <a:cs typeface="Times"/>
              </a:rPr>
              <a:t>Fig</a:t>
            </a:r>
            <a:r>
              <a:rPr lang="en-IN" u="sng" dirty="0">
                <a:solidFill>
                  <a:srgbClr val="000000"/>
                </a:solidFill>
                <a:latin typeface="Times"/>
                <a:cs typeface="Times"/>
              </a:rPr>
              <a:t>:</a:t>
            </a:r>
            <a:r>
              <a:rPr lang="en-IN" sz="1800" b="0" i="0" u="sng" strike="noStrike" dirty="0">
                <a:solidFill>
                  <a:srgbClr val="000000"/>
                </a:solidFill>
                <a:effectLst/>
                <a:latin typeface="Times"/>
                <a:cs typeface="Times"/>
              </a:rPr>
              <a:t> System Architecture</a:t>
            </a:r>
            <a:endParaRPr lang="en-IN" b="0" u="sng" dirty="0">
              <a:effectLst/>
              <a:latin typeface="Times"/>
              <a:cs typeface="Times"/>
            </a:endParaRPr>
          </a:p>
          <a:p>
            <a:br>
              <a:rPr lang="en-IN" dirty="0"/>
            </a:br>
            <a:endParaRPr lang="en-US" dirty="0"/>
          </a:p>
        </p:txBody>
      </p:sp>
      <p:pic>
        <p:nvPicPr>
          <p:cNvPr id="10" name="Picture 9">
            <a:extLst>
              <a:ext uri="{FF2B5EF4-FFF2-40B4-BE49-F238E27FC236}">
                <a16:creationId xmlns:a16="http://schemas.microsoft.com/office/drawing/2014/main" id="{BA035E23-036D-5D75-FC99-BC9E2E29EF67}"/>
              </a:ext>
            </a:extLst>
          </p:cNvPr>
          <p:cNvPicPr>
            <a:picLocks noChangeAspect="1"/>
          </p:cNvPicPr>
          <p:nvPr/>
        </p:nvPicPr>
        <p:blipFill>
          <a:blip r:embed="rId2"/>
          <a:stretch>
            <a:fillRect/>
          </a:stretch>
        </p:blipFill>
        <p:spPr>
          <a:xfrm>
            <a:off x="1829377" y="969623"/>
            <a:ext cx="7381015" cy="4918754"/>
          </a:xfrm>
          <a:prstGeom prst="rect">
            <a:avLst/>
          </a:prstGeom>
        </p:spPr>
      </p:pic>
    </p:spTree>
    <p:extLst>
      <p:ext uri="{BB962C8B-B14F-4D97-AF65-F5344CB8AC3E}">
        <p14:creationId xmlns:p14="http://schemas.microsoft.com/office/powerpoint/2010/main" val="169049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7407" y="61741"/>
            <a:ext cx="7530363" cy="584775"/>
          </a:xfrm>
          <a:prstGeom prst="rect">
            <a:avLst/>
          </a:prstGeom>
          <a:noFill/>
        </p:spPr>
        <p:txBody>
          <a:bodyPr wrap="square" lIns="91440" tIns="45720" rIns="91440" bIns="45720" rtlCol="0" anchor="t">
            <a:spAutoFit/>
          </a:bodyPr>
          <a:lstStyle/>
          <a:p>
            <a:r>
              <a:rPr lang="en-US" sz="3200" b="1" dirty="0">
                <a:solidFill>
                  <a:srgbClr val="46B0FA"/>
                </a:solidFill>
                <a:latin typeface="Times New Roman"/>
                <a:cs typeface="Arial"/>
              </a:rPr>
              <a:t>7.  SWOT Analysis</a:t>
            </a:r>
            <a:endParaRPr lang="en-IN" sz="3200" b="1" dirty="0">
              <a:solidFill>
                <a:srgbClr val="46B0FA"/>
              </a:solidFill>
              <a:latin typeface="Times New Roman"/>
              <a:cs typeface="Arial"/>
            </a:endParaRPr>
          </a:p>
        </p:txBody>
      </p:sp>
      <p:pic>
        <p:nvPicPr>
          <p:cNvPr id="7" name="Picture 6">
            <a:extLst>
              <a:ext uri="{FF2B5EF4-FFF2-40B4-BE49-F238E27FC236}">
                <a16:creationId xmlns:a16="http://schemas.microsoft.com/office/drawing/2014/main" id="{33CB8A22-B443-4D2D-7DDC-3B563EECDADA}"/>
              </a:ext>
            </a:extLst>
          </p:cNvPr>
          <p:cNvPicPr>
            <a:picLocks noChangeAspect="1"/>
          </p:cNvPicPr>
          <p:nvPr/>
        </p:nvPicPr>
        <p:blipFill>
          <a:blip r:embed="rId2"/>
          <a:stretch>
            <a:fillRect/>
          </a:stretch>
        </p:blipFill>
        <p:spPr>
          <a:xfrm>
            <a:off x="2001174" y="834501"/>
            <a:ext cx="8189651" cy="5459767"/>
          </a:xfrm>
          <a:prstGeom prst="rect">
            <a:avLst/>
          </a:prstGeom>
        </p:spPr>
      </p:pic>
    </p:spTree>
    <p:extLst>
      <p:ext uri="{BB962C8B-B14F-4D97-AF65-F5344CB8AC3E}">
        <p14:creationId xmlns:p14="http://schemas.microsoft.com/office/powerpoint/2010/main" val="64157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IN" sz="3200" b="1" dirty="0">
                <a:solidFill>
                  <a:srgbClr val="46B0FA"/>
                </a:solidFill>
                <a:latin typeface="Arial" panose="020B0604020202020204" pitchFamily="34" charset="0"/>
                <a:cs typeface="Arial" panose="020B0604020202020204" pitchFamily="34" charset="0"/>
              </a:rPr>
              <a:t>9. PERT Chart</a:t>
            </a:r>
          </a:p>
        </p:txBody>
      </p:sp>
      <p:sp>
        <p:nvSpPr>
          <p:cNvPr id="15" name="TextBox 14">
            <a:extLst>
              <a:ext uri="{FF2B5EF4-FFF2-40B4-BE49-F238E27FC236}">
                <a16:creationId xmlns:a16="http://schemas.microsoft.com/office/drawing/2014/main" id="{8D51A1C7-2677-C847-8710-F804B10E77EB}"/>
              </a:ext>
            </a:extLst>
          </p:cNvPr>
          <p:cNvSpPr txBox="1"/>
          <p:nvPr/>
        </p:nvSpPr>
        <p:spPr>
          <a:xfrm>
            <a:off x="2740206" y="6233158"/>
            <a:ext cx="6097656" cy="923330"/>
          </a:xfrm>
          <a:prstGeom prst="rect">
            <a:avLst/>
          </a:prstGeom>
          <a:noFill/>
        </p:spPr>
        <p:txBody>
          <a:bodyPr wrap="square" lIns="91440" tIns="45720" rIns="91440" bIns="45720" anchor="t">
            <a:spAutoFit/>
          </a:bodyPr>
          <a:lstStyle/>
          <a:p>
            <a:pPr marL="381000" marR="381000" algn="ctr" rtl="0">
              <a:spcBef>
                <a:spcPts val="0"/>
              </a:spcBef>
              <a:spcAft>
                <a:spcPts val="0"/>
              </a:spcAft>
            </a:pPr>
            <a:r>
              <a:rPr lang="en-IN" sz="1800" b="0" i="0" u="sng" dirty="0">
                <a:solidFill>
                  <a:srgbClr val="000000"/>
                </a:solidFill>
                <a:effectLst/>
                <a:latin typeface="Times"/>
                <a:cs typeface="Times"/>
              </a:rPr>
              <a:t>Fig</a:t>
            </a:r>
            <a:r>
              <a:rPr lang="en-IN" u="sng" dirty="0">
                <a:solidFill>
                  <a:srgbClr val="000000"/>
                </a:solidFill>
                <a:latin typeface="Times"/>
                <a:cs typeface="Times"/>
              </a:rPr>
              <a:t>:</a:t>
            </a:r>
            <a:r>
              <a:rPr lang="en-IN" sz="1800" b="0" i="0" u="sng" strike="noStrike" dirty="0">
                <a:solidFill>
                  <a:srgbClr val="000000"/>
                </a:solidFill>
                <a:effectLst/>
                <a:latin typeface="Times"/>
                <a:cs typeface="Times"/>
              </a:rPr>
              <a:t> </a:t>
            </a:r>
            <a:r>
              <a:rPr lang="en-IN" sz="1800" b="0" i="0" u="sng" dirty="0">
                <a:solidFill>
                  <a:srgbClr val="000000"/>
                </a:solidFill>
                <a:effectLst/>
                <a:latin typeface="Times"/>
                <a:cs typeface="Times"/>
              </a:rPr>
              <a:t>Program Evaluation Review Technique Chart</a:t>
            </a:r>
            <a:endParaRPr lang="en-IN" b="0" u="sng" dirty="0">
              <a:effectLst/>
              <a:latin typeface="Times"/>
              <a:cs typeface="Times"/>
            </a:endParaRPr>
          </a:p>
          <a:p>
            <a:br>
              <a:rPr lang="en-IN" dirty="0"/>
            </a:br>
            <a:endParaRPr lang="en-US"/>
          </a:p>
        </p:txBody>
      </p:sp>
      <p:pic>
        <p:nvPicPr>
          <p:cNvPr id="4" name="Picture 3">
            <a:extLst>
              <a:ext uri="{FF2B5EF4-FFF2-40B4-BE49-F238E27FC236}">
                <a16:creationId xmlns:a16="http://schemas.microsoft.com/office/drawing/2014/main" id="{2CDFE593-CC2C-3539-A5A8-37835BAA7A93}"/>
              </a:ext>
            </a:extLst>
          </p:cNvPr>
          <p:cNvPicPr>
            <a:picLocks noChangeAspect="1"/>
          </p:cNvPicPr>
          <p:nvPr/>
        </p:nvPicPr>
        <p:blipFill>
          <a:blip r:embed="rId2"/>
          <a:stretch>
            <a:fillRect/>
          </a:stretch>
        </p:blipFill>
        <p:spPr>
          <a:xfrm>
            <a:off x="1818678" y="1333207"/>
            <a:ext cx="8554644" cy="4191585"/>
          </a:xfrm>
          <a:prstGeom prst="rect">
            <a:avLst/>
          </a:prstGeom>
        </p:spPr>
      </p:pic>
    </p:spTree>
    <p:extLst>
      <p:ext uri="{BB962C8B-B14F-4D97-AF65-F5344CB8AC3E}">
        <p14:creationId xmlns:p14="http://schemas.microsoft.com/office/powerpoint/2010/main" val="274358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C9876-C348-EB63-5A82-A30E315631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F9A112-CD9D-E6AE-5242-5706D44E87EF}"/>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a:t>
            </a:r>
            <a:r>
              <a:rPr lang="en-IN" sz="3200" b="1" dirty="0">
                <a:solidFill>
                  <a:srgbClr val="46B0FA"/>
                </a:solidFill>
                <a:latin typeface="Arial" panose="020B0604020202020204" pitchFamily="34" charset="0"/>
                <a:cs typeface="Arial" panose="020B0604020202020204" pitchFamily="34" charset="0"/>
              </a:rPr>
              <a:t>0. Result</a:t>
            </a:r>
          </a:p>
        </p:txBody>
      </p:sp>
      <p:sp>
        <p:nvSpPr>
          <p:cNvPr id="3" name="Rectangle 2">
            <a:extLst>
              <a:ext uri="{FF2B5EF4-FFF2-40B4-BE49-F238E27FC236}">
                <a16:creationId xmlns:a16="http://schemas.microsoft.com/office/drawing/2014/main" id="{01B46B6F-78EE-22BF-E713-0290981F759E}"/>
              </a:ext>
            </a:extLst>
          </p:cNvPr>
          <p:cNvSpPr>
            <a:spLocks noChangeArrowheads="1"/>
          </p:cNvSpPr>
          <p:nvPr/>
        </p:nvSpPr>
        <p:spPr bwMode="auto">
          <a:xfrm>
            <a:off x="3621024" y="15727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6639ACC7-C35F-8148-9640-B4D122FCAA2E}"/>
              </a:ext>
            </a:extLst>
          </p:cNvPr>
          <p:cNvSpPr>
            <a:spLocks noChangeArrowheads="1"/>
          </p:cNvSpPr>
          <p:nvPr/>
        </p:nvSpPr>
        <p:spPr bwMode="auto">
          <a:xfrm>
            <a:off x="2465322" y="6191751"/>
            <a:ext cx="7667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sng"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VPC</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19F073B-CC1F-EABB-F9CD-AD7F463CF746}"/>
              </a:ext>
            </a:extLst>
          </p:cNvPr>
          <p:cNvPicPr>
            <a:picLocks noChangeAspect="1"/>
          </p:cNvPicPr>
          <p:nvPr/>
        </p:nvPicPr>
        <p:blipFill>
          <a:blip r:embed="rId2"/>
          <a:stretch>
            <a:fillRect/>
          </a:stretch>
        </p:blipFill>
        <p:spPr>
          <a:xfrm>
            <a:off x="1125214" y="1251123"/>
            <a:ext cx="10290931" cy="4638102"/>
          </a:xfrm>
          <a:prstGeom prst="rect">
            <a:avLst/>
          </a:prstGeom>
        </p:spPr>
      </p:pic>
    </p:spTree>
    <p:extLst>
      <p:ext uri="{BB962C8B-B14F-4D97-AF65-F5344CB8AC3E}">
        <p14:creationId xmlns:p14="http://schemas.microsoft.com/office/powerpoint/2010/main" val="1329512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AB2A-5E87-6A5B-B65A-10B25DFE4F8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872A6A0-5FD1-A7CF-A909-491AB95D36F0}"/>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a:t>
            </a:r>
            <a:r>
              <a:rPr lang="en-IN" sz="3200" b="1" dirty="0">
                <a:solidFill>
                  <a:srgbClr val="46B0FA"/>
                </a:solidFill>
                <a:latin typeface="Arial" panose="020B0604020202020204" pitchFamily="34" charset="0"/>
                <a:cs typeface="Arial" panose="020B0604020202020204" pitchFamily="34" charset="0"/>
              </a:rPr>
              <a:t>0. Result</a:t>
            </a:r>
          </a:p>
        </p:txBody>
      </p:sp>
      <p:sp>
        <p:nvSpPr>
          <p:cNvPr id="3" name="Rectangle 2">
            <a:extLst>
              <a:ext uri="{FF2B5EF4-FFF2-40B4-BE49-F238E27FC236}">
                <a16:creationId xmlns:a16="http://schemas.microsoft.com/office/drawing/2014/main" id="{716D39DD-6936-FA29-E762-02B9B74B563F}"/>
              </a:ext>
            </a:extLst>
          </p:cNvPr>
          <p:cNvSpPr>
            <a:spLocks noChangeArrowheads="1"/>
          </p:cNvSpPr>
          <p:nvPr/>
        </p:nvSpPr>
        <p:spPr bwMode="auto">
          <a:xfrm>
            <a:off x="3621024" y="157276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3">
            <a:extLst>
              <a:ext uri="{FF2B5EF4-FFF2-40B4-BE49-F238E27FC236}">
                <a16:creationId xmlns:a16="http://schemas.microsoft.com/office/drawing/2014/main" id="{433D4F36-B43C-39E2-575D-C1CA8B872D9E}"/>
              </a:ext>
            </a:extLst>
          </p:cNvPr>
          <p:cNvSpPr>
            <a:spLocks noChangeArrowheads="1"/>
          </p:cNvSpPr>
          <p:nvPr/>
        </p:nvSpPr>
        <p:spPr bwMode="auto">
          <a:xfrm>
            <a:off x="2465322" y="6191751"/>
            <a:ext cx="76677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IN" sz="18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Fig: </a:t>
            </a:r>
            <a:r>
              <a:rPr lang="en-IN" u="sng"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Network Setup</a:t>
            </a:r>
            <a:endParaRPr lang="en-IN" sz="18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E7D1F26-75C2-14E8-874B-252DC89B3C43}"/>
              </a:ext>
            </a:extLst>
          </p:cNvPr>
          <p:cNvPicPr>
            <a:picLocks noChangeAspect="1"/>
          </p:cNvPicPr>
          <p:nvPr/>
        </p:nvPicPr>
        <p:blipFill>
          <a:blip r:embed="rId2"/>
          <a:stretch>
            <a:fillRect/>
          </a:stretch>
        </p:blipFill>
        <p:spPr>
          <a:xfrm>
            <a:off x="232217" y="1185752"/>
            <a:ext cx="6777613" cy="3058411"/>
          </a:xfrm>
          <a:prstGeom prst="rect">
            <a:avLst/>
          </a:prstGeom>
        </p:spPr>
      </p:pic>
      <p:pic>
        <p:nvPicPr>
          <p:cNvPr id="7" name="Picture 6">
            <a:extLst>
              <a:ext uri="{FF2B5EF4-FFF2-40B4-BE49-F238E27FC236}">
                <a16:creationId xmlns:a16="http://schemas.microsoft.com/office/drawing/2014/main" id="{C4528157-D6FD-2685-64A7-17FCA217AA14}"/>
              </a:ext>
            </a:extLst>
          </p:cNvPr>
          <p:cNvPicPr>
            <a:picLocks noChangeAspect="1"/>
          </p:cNvPicPr>
          <p:nvPr/>
        </p:nvPicPr>
        <p:blipFill>
          <a:blip r:embed="rId3"/>
          <a:stretch>
            <a:fillRect/>
          </a:stretch>
        </p:blipFill>
        <p:spPr>
          <a:xfrm>
            <a:off x="4966682" y="2579484"/>
            <a:ext cx="6777614" cy="3047899"/>
          </a:xfrm>
          <a:prstGeom prst="rect">
            <a:avLst/>
          </a:prstGeom>
        </p:spPr>
      </p:pic>
    </p:spTree>
    <p:extLst>
      <p:ext uri="{BB962C8B-B14F-4D97-AF65-F5344CB8AC3E}">
        <p14:creationId xmlns:p14="http://schemas.microsoft.com/office/powerpoint/2010/main" val="150874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C253B-4031-DD5F-976D-5BED4F7104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2A594-2431-0A86-F3CE-9D1E8BBDD527}"/>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a:t>
            </a:r>
            <a:r>
              <a:rPr lang="en-IN" sz="3200" b="1" dirty="0">
                <a:solidFill>
                  <a:srgbClr val="46B0FA"/>
                </a:solidFill>
                <a:latin typeface="Arial" panose="020B0604020202020204" pitchFamily="34" charset="0"/>
                <a:cs typeface="Arial" panose="020B0604020202020204" pitchFamily="34" charset="0"/>
              </a:rPr>
              <a:t>0. Result</a:t>
            </a:r>
          </a:p>
        </p:txBody>
      </p:sp>
      <p:sp>
        <p:nvSpPr>
          <p:cNvPr id="15" name="TextBox 14">
            <a:extLst>
              <a:ext uri="{FF2B5EF4-FFF2-40B4-BE49-F238E27FC236}">
                <a16:creationId xmlns:a16="http://schemas.microsoft.com/office/drawing/2014/main" id="{BFC560DE-6D7E-1056-FE14-61BA389A751E}"/>
              </a:ext>
            </a:extLst>
          </p:cNvPr>
          <p:cNvSpPr txBox="1"/>
          <p:nvPr/>
        </p:nvSpPr>
        <p:spPr>
          <a:xfrm>
            <a:off x="2850470" y="6097751"/>
            <a:ext cx="6097656" cy="923330"/>
          </a:xfrm>
          <a:prstGeom prst="rect">
            <a:avLst/>
          </a:prstGeom>
          <a:noFill/>
        </p:spPr>
        <p:txBody>
          <a:bodyPr wrap="square" lIns="91440" tIns="45720" rIns="91440" bIns="45720" anchor="t">
            <a:spAutoFit/>
          </a:bodyPr>
          <a:lstStyle/>
          <a:p>
            <a:pPr marL="381000" marR="381000" algn="ctr" rtl="0">
              <a:spcBef>
                <a:spcPts val="0"/>
              </a:spcBef>
              <a:spcAft>
                <a:spcPts val="0"/>
              </a:spcAft>
            </a:pPr>
            <a:r>
              <a:rPr lang="en-IN" sz="1800" b="0" i="0" u="sng" dirty="0" err="1">
                <a:solidFill>
                  <a:srgbClr val="000000"/>
                </a:solidFill>
                <a:effectLst/>
                <a:latin typeface="Times"/>
                <a:cs typeface="Times"/>
              </a:rPr>
              <a:t>Fig:E</a:t>
            </a:r>
            <a:r>
              <a:rPr lang="en-IN" sz="1800" b="0" i="0" u="sng" dirty="0">
                <a:solidFill>
                  <a:srgbClr val="000000"/>
                </a:solidFill>
                <a:effectLst/>
                <a:latin typeface="Times"/>
                <a:cs typeface="Times"/>
              </a:rPr>
              <a:t>	c2 Instances</a:t>
            </a:r>
            <a:endParaRPr lang="en-IN" b="0" u="sng" dirty="0">
              <a:effectLst/>
              <a:latin typeface="Times"/>
              <a:cs typeface="Times"/>
            </a:endParaRPr>
          </a:p>
          <a:p>
            <a:br>
              <a:rPr lang="en-IN" dirty="0"/>
            </a:br>
            <a:endParaRPr lang="en-US" dirty="0"/>
          </a:p>
        </p:txBody>
      </p:sp>
      <p:pic>
        <p:nvPicPr>
          <p:cNvPr id="3" name="Picture 2">
            <a:extLst>
              <a:ext uri="{FF2B5EF4-FFF2-40B4-BE49-F238E27FC236}">
                <a16:creationId xmlns:a16="http://schemas.microsoft.com/office/drawing/2014/main" id="{0C87377C-C536-CA3A-550E-8B9695C28351}"/>
              </a:ext>
            </a:extLst>
          </p:cNvPr>
          <p:cNvPicPr>
            <a:picLocks noChangeAspect="1"/>
          </p:cNvPicPr>
          <p:nvPr/>
        </p:nvPicPr>
        <p:blipFill>
          <a:blip r:embed="rId2"/>
          <a:stretch>
            <a:fillRect/>
          </a:stretch>
        </p:blipFill>
        <p:spPr>
          <a:xfrm>
            <a:off x="364489" y="900175"/>
            <a:ext cx="7767085" cy="3476515"/>
          </a:xfrm>
          <a:prstGeom prst="rect">
            <a:avLst/>
          </a:prstGeom>
        </p:spPr>
      </p:pic>
      <p:pic>
        <p:nvPicPr>
          <p:cNvPr id="4" name="Picture 3">
            <a:extLst>
              <a:ext uri="{FF2B5EF4-FFF2-40B4-BE49-F238E27FC236}">
                <a16:creationId xmlns:a16="http://schemas.microsoft.com/office/drawing/2014/main" id="{7AE401A0-A9FD-44FE-3C9A-9A977C50354B}"/>
              </a:ext>
            </a:extLst>
          </p:cNvPr>
          <p:cNvPicPr>
            <a:picLocks noChangeAspect="1"/>
          </p:cNvPicPr>
          <p:nvPr/>
        </p:nvPicPr>
        <p:blipFill>
          <a:blip r:embed="rId3"/>
          <a:stretch>
            <a:fillRect/>
          </a:stretch>
        </p:blipFill>
        <p:spPr>
          <a:xfrm>
            <a:off x="4091108" y="2638432"/>
            <a:ext cx="7449591" cy="3205652"/>
          </a:xfrm>
          <a:prstGeom prst="rect">
            <a:avLst/>
          </a:prstGeom>
        </p:spPr>
      </p:pic>
    </p:spTree>
    <p:extLst>
      <p:ext uri="{BB962C8B-B14F-4D97-AF65-F5344CB8AC3E}">
        <p14:creationId xmlns:p14="http://schemas.microsoft.com/office/powerpoint/2010/main" val="3755939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08491-9FF8-9347-EB11-EF6E0BF1CF4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210270-AE90-63E2-88CA-3A9E994DE8F9}"/>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a:t>
            </a:r>
            <a:r>
              <a:rPr lang="en-IN" sz="3200" b="1" dirty="0">
                <a:solidFill>
                  <a:srgbClr val="46B0FA"/>
                </a:solidFill>
                <a:latin typeface="Arial" panose="020B0604020202020204" pitchFamily="34" charset="0"/>
                <a:cs typeface="Arial" panose="020B0604020202020204" pitchFamily="34" charset="0"/>
              </a:rPr>
              <a:t>0. Result</a:t>
            </a:r>
          </a:p>
        </p:txBody>
      </p:sp>
      <p:sp>
        <p:nvSpPr>
          <p:cNvPr id="15" name="TextBox 14">
            <a:extLst>
              <a:ext uri="{FF2B5EF4-FFF2-40B4-BE49-F238E27FC236}">
                <a16:creationId xmlns:a16="http://schemas.microsoft.com/office/drawing/2014/main" id="{410B6B73-D959-699A-55DB-5175F3837E2F}"/>
              </a:ext>
            </a:extLst>
          </p:cNvPr>
          <p:cNvSpPr txBox="1"/>
          <p:nvPr/>
        </p:nvSpPr>
        <p:spPr>
          <a:xfrm>
            <a:off x="3047172" y="6147709"/>
            <a:ext cx="6097656" cy="923330"/>
          </a:xfrm>
          <a:prstGeom prst="rect">
            <a:avLst/>
          </a:prstGeom>
          <a:noFill/>
        </p:spPr>
        <p:txBody>
          <a:bodyPr wrap="square" lIns="91440" tIns="45720" rIns="91440" bIns="45720" anchor="t">
            <a:spAutoFit/>
          </a:bodyPr>
          <a:lstStyle/>
          <a:p>
            <a:pPr marL="381000" marR="381000" algn="ctr" rtl="0">
              <a:spcBef>
                <a:spcPts val="0"/>
              </a:spcBef>
              <a:spcAft>
                <a:spcPts val="0"/>
              </a:spcAft>
            </a:pPr>
            <a:r>
              <a:rPr lang="en-IN" sz="1800" b="0" i="0" u="sng" dirty="0">
                <a:solidFill>
                  <a:srgbClr val="000000"/>
                </a:solidFill>
                <a:effectLst/>
                <a:latin typeface="Times"/>
                <a:cs typeface="Times"/>
              </a:rPr>
              <a:t>Fig</a:t>
            </a:r>
            <a:r>
              <a:rPr lang="en-IN" u="sng" dirty="0">
                <a:solidFill>
                  <a:srgbClr val="000000"/>
                </a:solidFill>
                <a:latin typeface="Times"/>
                <a:cs typeface="Times"/>
              </a:rPr>
              <a:t>:</a:t>
            </a:r>
            <a:r>
              <a:rPr lang="en-IN" sz="1800" b="0" i="0" u="sng" strike="noStrike" dirty="0">
                <a:solidFill>
                  <a:srgbClr val="000000"/>
                </a:solidFill>
                <a:effectLst/>
                <a:latin typeface="Times"/>
                <a:cs typeface="Times"/>
              </a:rPr>
              <a:t> </a:t>
            </a:r>
            <a:r>
              <a:rPr lang="en-IN" sz="1800" b="0" i="0" u="sng" dirty="0">
                <a:solidFill>
                  <a:srgbClr val="000000"/>
                </a:solidFill>
                <a:effectLst/>
                <a:latin typeface="Times"/>
                <a:cs typeface="Times"/>
              </a:rPr>
              <a:t>Prometheus </a:t>
            </a:r>
            <a:endParaRPr lang="en-IN" b="0" u="sng" dirty="0">
              <a:effectLst/>
              <a:latin typeface="Times"/>
              <a:cs typeface="Times"/>
            </a:endParaRPr>
          </a:p>
          <a:p>
            <a:br>
              <a:rPr lang="en-IN" dirty="0"/>
            </a:br>
            <a:endParaRPr lang="en-US" dirty="0"/>
          </a:p>
        </p:txBody>
      </p:sp>
      <p:pic>
        <p:nvPicPr>
          <p:cNvPr id="3" name="Picture 2">
            <a:extLst>
              <a:ext uri="{FF2B5EF4-FFF2-40B4-BE49-F238E27FC236}">
                <a16:creationId xmlns:a16="http://schemas.microsoft.com/office/drawing/2014/main" id="{F42DDAB0-E065-8BFD-D918-6C0DCBB4EA67}"/>
              </a:ext>
            </a:extLst>
          </p:cNvPr>
          <p:cNvPicPr>
            <a:picLocks noChangeAspect="1"/>
          </p:cNvPicPr>
          <p:nvPr/>
        </p:nvPicPr>
        <p:blipFill>
          <a:blip r:embed="rId2"/>
          <a:stretch>
            <a:fillRect/>
          </a:stretch>
        </p:blipFill>
        <p:spPr>
          <a:xfrm>
            <a:off x="364489" y="1116477"/>
            <a:ext cx="8174845" cy="3684386"/>
          </a:xfrm>
          <a:prstGeom prst="rect">
            <a:avLst/>
          </a:prstGeom>
        </p:spPr>
      </p:pic>
      <p:pic>
        <p:nvPicPr>
          <p:cNvPr id="5" name="Picture 4">
            <a:extLst>
              <a:ext uri="{FF2B5EF4-FFF2-40B4-BE49-F238E27FC236}">
                <a16:creationId xmlns:a16="http://schemas.microsoft.com/office/drawing/2014/main" id="{95E8DBAF-E3B4-B861-9B5E-8C3C8628D193}"/>
              </a:ext>
            </a:extLst>
          </p:cNvPr>
          <p:cNvPicPr>
            <a:picLocks noChangeAspect="1"/>
          </p:cNvPicPr>
          <p:nvPr/>
        </p:nvPicPr>
        <p:blipFill>
          <a:blip r:embed="rId3"/>
          <a:stretch>
            <a:fillRect/>
          </a:stretch>
        </p:blipFill>
        <p:spPr>
          <a:xfrm>
            <a:off x="3478820" y="2463323"/>
            <a:ext cx="7724800" cy="3684386"/>
          </a:xfrm>
          <a:prstGeom prst="rect">
            <a:avLst/>
          </a:prstGeom>
        </p:spPr>
      </p:pic>
    </p:spTree>
    <p:extLst>
      <p:ext uri="{BB962C8B-B14F-4D97-AF65-F5344CB8AC3E}">
        <p14:creationId xmlns:p14="http://schemas.microsoft.com/office/powerpoint/2010/main" val="275242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B508D-90D8-D2EA-EC9F-53FDCF847D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97DC38-CC58-3541-16A1-7D3855236204}"/>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Arial" panose="020B0604020202020204" pitchFamily="34" charset="0"/>
                <a:cs typeface="Arial" panose="020B0604020202020204" pitchFamily="34" charset="0"/>
              </a:rPr>
              <a:t>1</a:t>
            </a:r>
            <a:r>
              <a:rPr lang="en-IN" sz="3200" b="1" dirty="0">
                <a:solidFill>
                  <a:srgbClr val="46B0FA"/>
                </a:solidFill>
                <a:latin typeface="Arial" panose="020B0604020202020204" pitchFamily="34" charset="0"/>
                <a:cs typeface="Arial" panose="020B0604020202020204" pitchFamily="34" charset="0"/>
              </a:rPr>
              <a:t>0. Result</a:t>
            </a:r>
          </a:p>
        </p:txBody>
      </p:sp>
      <p:sp>
        <p:nvSpPr>
          <p:cNvPr id="15" name="TextBox 14">
            <a:extLst>
              <a:ext uri="{FF2B5EF4-FFF2-40B4-BE49-F238E27FC236}">
                <a16:creationId xmlns:a16="http://schemas.microsoft.com/office/drawing/2014/main" id="{1AB2384F-1936-F6CA-7B12-1ED91E519596}"/>
              </a:ext>
            </a:extLst>
          </p:cNvPr>
          <p:cNvSpPr txBox="1"/>
          <p:nvPr/>
        </p:nvSpPr>
        <p:spPr>
          <a:xfrm>
            <a:off x="3115110" y="5934670"/>
            <a:ext cx="6097656" cy="923330"/>
          </a:xfrm>
          <a:prstGeom prst="rect">
            <a:avLst/>
          </a:prstGeom>
          <a:noFill/>
        </p:spPr>
        <p:txBody>
          <a:bodyPr wrap="square" lIns="91440" tIns="45720" rIns="91440" bIns="45720" anchor="t">
            <a:spAutoFit/>
          </a:bodyPr>
          <a:lstStyle/>
          <a:p>
            <a:pPr marL="381000" marR="381000" algn="ctr" rtl="0">
              <a:spcBef>
                <a:spcPts val="0"/>
              </a:spcBef>
              <a:spcAft>
                <a:spcPts val="0"/>
              </a:spcAft>
            </a:pPr>
            <a:r>
              <a:rPr lang="en-IN" sz="1800" b="0" i="0" u="sng" dirty="0">
                <a:solidFill>
                  <a:srgbClr val="000000"/>
                </a:solidFill>
                <a:effectLst/>
                <a:latin typeface="Times"/>
                <a:cs typeface="Times"/>
              </a:rPr>
              <a:t>Fig</a:t>
            </a:r>
            <a:r>
              <a:rPr lang="en-IN" u="sng" dirty="0">
                <a:solidFill>
                  <a:srgbClr val="000000"/>
                </a:solidFill>
                <a:latin typeface="Times"/>
                <a:cs typeface="Times"/>
              </a:rPr>
              <a:t>: Grafana Dashboard</a:t>
            </a:r>
            <a:r>
              <a:rPr lang="en-IN" u="sng" strike="noStrike" dirty="0">
                <a:solidFill>
                  <a:srgbClr val="000000"/>
                </a:solidFill>
                <a:latin typeface="Times"/>
                <a:cs typeface="Times"/>
              </a:rPr>
              <a:t> </a:t>
            </a:r>
            <a:endParaRPr lang="en-IN" b="0" u="sng" dirty="0">
              <a:effectLst/>
              <a:latin typeface="Times"/>
              <a:cs typeface="Times"/>
            </a:endParaRPr>
          </a:p>
          <a:p>
            <a:br>
              <a:rPr lang="en-IN" dirty="0"/>
            </a:br>
            <a:endParaRPr lang="en-US" dirty="0"/>
          </a:p>
        </p:txBody>
      </p:sp>
      <p:pic>
        <p:nvPicPr>
          <p:cNvPr id="4" name="Picture 3">
            <a:extLst>
              <a:ext uri="{FF2B5EF4-FFF2-40B4-BE49-F238E27FC236}">
                <a16:creationId xmlns:a16="http://schemas.microsoft.com/office/drawing/2014/main" id="{F26A8818-4E30-699D-016D-737CF9EB0B2E}"/>
              </a:ext>
            </a:extLst>
          </p:cNvPr>
          <p:cNvPicPr>
            <a:picLocks noChangeAspect="1"/>
          </p:cNvPicPr>
          <p:nvPr/>
        </p:nvPicPr>
        <p:blipFill>
          <a:blip r:embed="rId2"/>
          <a:stretch>
            <a:fillRect/>
          </a:stretch>
        </p:blipFill>
        <p:spPr>
          <a:xfrm>
            <a:off x="1303791" y="949179"/>
            <a:ext cx="8969500" cy="4510587"/>
          </a:xfrm>
          <a:prstGeom prst="rect">
            <a:avLst/>
          </a:prstGeom>
        </p:spPr>
      </p:pic>
    </p:spTree>
    <p:extLst>
      <p:ext uri="{BB962C8B-B14F-4D97-AF65-F5344CB8AC3E}">
        <p14:creationId xmlns:p14="http://schemas.microsoft.com/office/powerpoint/2010/main" val="237448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D82EA-6098-704F-AD4D-D13A499C492D}"/>
              </a:ext>
            </a:extLst>
          </p:cNvPr>
          <p:cNvSpPr txBox="1"/>
          <p:nvPr/>
        </p:nvSpPr>
        <p:spPr>
          <a:xfrm>
            <a:off x="1895294" y="3601496"/>
            <a:ext cx="8401412" cy="1200329"/>
          </a:xfrm>
          <a:prstGeom prst="rect">
            <a:avLst/>
          </a:prstGeom>
          <a:noFill/>
        </p:spPr>
        <p:txBody>
          <a:bodyPr wrap="square" rtlCol="0">
            <a:spAutoFit/>
          </a:bodyPr>
          <a:lstStyle/>
          <a:p>
            <a:pPr algn="ctr"/>
            <a:r>
              <a:rPr lang="en-US" sz="7200" b="1">
                <a:solidFill>
                  <a:srgbClr val="46B0FA"/>
                </a:solidFill>
                <a:latin typeface="Arial" panose="020B0604020202020204" pitchFamily="34" charset="0"/>
                <a:cs typeface="Arial" panose="020B0604020202020204" pitchFamily="34" charset="0"/>
              </a:rPr>
              <a:t>Thank You</a:t>
            </a:r>
            <a:endParaRPr lang="en-IN" sz="7200" b="1">
              <a:solidFill>
                <a:srgbClr val="46B0FA"/>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7FBB1AB-6227-0A49-9677-D759BB97E908}"/>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lipart&#10;&#10;Description automatically generated">
            <a:extLst>
              <a:ext uri="{FF2B5EF4-FFF2-40B4-BE49-F238E27FC236}">
                <a16:creationId xmlns:a16="http://schemas.microsoft.com/office/drawing/2014/main" id="{B3B91EF5-66BF-4A12-80C1-98869846E0D6}"/>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3579348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Times New Roman" panose="02020603050405020304" pitchFamily="18" charset="0"/>
                <a:cs typeface="Times New Roman" panose="02020603050405020304" pitchFamily="18" charset="0"/>
              </a:rPr>
              <a:t>Content</a:t>
            </a:r>
            <a:endParaRPr lang="en-IN" sz="3200" b="1">
              <a:solidFill>
                <a:srgbClr val="46B0FA"/>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554319" y="1509262"/>
            <a:ext cx="5541681" cy="3139321"/>
          </a:xfrm>
          <a:prstGeom prst="rect">
            <a:avLst/>
          </a:prstGeom>
          <a:noFill/>
        </p:spPr>
        <p:txBody>
          <a:bodyPr wrap="square" rtlCol="0">
            <a:spAutoFit/>
          </a:bodyPr>
          <a:lstStyle/>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Problem Statement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Motivation</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Objectives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Tech Stack</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Methodology</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SWOT Analysis</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PERT Chart</a:t>
            </a:r>
          </a:p>
          <a:p>
            <a:pPr marL="457200" indent="-457200">
              <a:buFont typeface="+mj-lt"/>
              <a:buAutoNum type="arabicPeriod"/>
            </a:pPr>
            <a:r>
              <a:rPr lang="en-US" sz="2000" dirty="0">
                <a:latin typeface="Times New Roman" panose="02020603050405020304" pitchFamily="18" charset="0"/>
                <a:cs typeface="Times New Roman" panose="02020603050405020304" pitchFamily="18" charset="0"/>
              </a:rPr>
              <a:t>Result</a:t>
            </a:r>
          </a:p>
          <a:p>
            <a:endParaRPr lang="en-IN" dirty="0">
              <a:latin typeface="Times New Roman" panose="02020603050405020304" pitchFamily="18" charset="0"/>
              <a:cs typeface="Times New Roman" panose="02020603050405020304" pitchFamily="18" charset="0"/>
            </a:endParaRPr>
          </a:p>
        </p:txBody>
      </p:sp>
      <p:pic>
        <p:nvPicPr>
          <p:cNvPr id="4" name="Picture 3" descr="A light bulb and pencils">
            <a:extLst>
              <a:ext uri="{FF2B5EF4-FFF2-40B4-BE49-F238E27FC236}">
                <a16:creationId xmlns:a16="http://schemas.microsoft.com/office/drawing/2014/main" id="{D1C8B74D-F5F8-F863-AD40-25448FE6563D}"/>
              </a:ext>
            </a:extLst>
          </p:cNvPr>
          <p:cNvPicPr>
            <a:picLocks noChangeAspect="1"/>
          </p:cNvPicPr>
          <p:nvPr/>
        </p:nvPicPr>
        <p:blipFill>
          <a:blip r:embed="rId2"/>
          <a:stretch>
            <a:fillRect/>
          </a:stretch>
        </p:blipFill>
        <p:spPr>
          <a:xfrm>
            <a:off x="4788726" y="1062038"/>
            <a:ext cx="6833845" cy="4433414"/>
          </a:xfrm>
          <a:prstGeom prst="rect">
            <a:avLst/>
          </a:prstGeom>
        </p:spPr>
      </p:pic>
    </p:spTree>
    <p:extLst>
      <p:ext uri="{BB962C8B-B14F-4D97-AF65-F5344CB8AC3E}">
        <p14:creationId xmlns:p14="http://schemas.microsoft.com/office/powerpoint/2010/main" val="3879729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198120" y="129510"/>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1. Introduction</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21" name="Rectangle 16">
            <a:extLst>
              <a:ext uri="{FF2B5EF4-FFF2-40B4-BE49-F238E27FC236}">
                <a16:creationId xmlns:a16="http://schemas.microsoft.com/office/drawing/2014/main" id="{2954EB02-1F6A-2BD0-4EC7-2F500B16F0C0}"/>
              </a:ext>
            </a:extLst>
          </p:cNvPr>
          <p:cNvSpPr>
            <a:spLocks noChangeArrowheads="1"/>
          </p:cNvSpPr>
          <p:nvPr/>
        </p:nvSpPr>
        <p:spPr bwMode="auto">
          <a:xfrm>
            <a:off x="200698" y="1001455"/>
            <a:ext cx="10673918"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Cloud computing and virtualization allow multiple VMs to share the same physical infrastructure.</a:t>
            </a:r>
            <a:endParaRPr lang="en-US" altLang="en-US" sz="20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dirty="0">
                <a:latin typeface="Times New Roman" panose="02020603050405020304" pitchFamily="18" charset="0"/>
                <a:cs typeface="Times New Roman" panose="02020603050405020304" pitchFamily="18" charset="0"/>
              </a:rPr>
              <a:t>While this increases efficiency and scalability, it also introduces network performance challenges.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dirty="0">
                <a:latin typeface="Times New Roman" panose="02020603050405020304" pitchFamily="18" charset="0"/>
                <a:cs typeface="Times New Roman" panose="02020603050405020304" pitchFamily="18" charset="0"/>
              </a:rPr>
              <a:t>Network bottlenecks occur when demand for NICs, switches, or bandwidth exceeds available capacity.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IN" sz="2000" dirty="0">
                <a:latin typeface="Times New Roman" panose="02020603050405020304" pitchFamily="18" charset="0"/>
                <a:cs typeface="Times New Roman" panose="02020603050405020304" pitchFamily="18" charset="0"/>
              </a:rPr>
              <a:t>Effects include:</a:t>
            </a:r>
          </a:p>
          <a:p>
            <a:pPr marR="0" lvl="0" algn="l" defTabSz="914400" rtl="0" eaLnBrk="0" fontAlgn="base" latinLnBrk="0" hangingPunct="0">
              <a:lnSpc>
                <a:spcPct val="100000"/>
              </a:lnSpc>
              <a:spcBef>
                <a:spcPct val="0"/>
              </a:spcBef>
              <a:spcAft>
                <a:spcPct val="0"/>
              </a:spcAft>
              <a:buClrTx/>
              <a:buSzTx/>
              <a:tabLst/>
            </a:pPr>
            <a:r>
              <a:rPr lang="en-IN" sz="2000" dirty="0">
                <a:latin typeface="Times New Roman" panose="02020603050405020304" pitchFamily="18" charset="0"/>
                <a:cs typeface="Times New Roman" panose="02020603050405020304" pitchFamily="18" charset="0"/>
              </a:rPr>
              <a:t>           High latency</a:t>
            </a:r>
          </a:p>
          <a:p>
            <a:pPr eaLnBrk="0" fontAlgn="base" hangingPunct="0">
              <a:spcBef>
                <a:spcPct val="0"/>
              </a:spcBef>
              <a:spcAft>
                <a:spcPct val="0"/>
              </a:spcAft>
            </a:pPr>
            <a:r>
              <a:rPr lang="en-IN" sz="2000" dirty="0">
                <a:latin typeface="Times New Roman" panose="02020603050405020304" pitchFamily="18" charset="0"/>
                <a:cs typeface="Times New Roman" panose="02020603050405020304" pitchFamily="18" charset="0"/>
              </a:rPr>
              <a:t>           Packet loss</a:t>
            </a:r>
          </a:p>
          <a:p>
            <a:pPr eaLnBrk="0" fontAlgn="base" hangingPunct="0">
              <a:spcBef>
                <a:spcPct val="0"/>
              </a:spcBef>
              <a:spcAft>
                <a:spcPct val="0"/>
              </a:spcAft>
            </a:pPr>
            <a:r>
              <a:rPr lang="en-IN" sz="2000" dirty="0">
                <a:latin typeface="Times New Roman" panose="02020603050405020304" pitchFamily="18" charset="0"/>
                <a:cs typeface="Times New Roman" panose="02020603050405020304" pitchFamily="18" charset="0"/>
              </a:rPr>
              <a:t>           Slow application performance</a:t>
            </a:r>
          </a:p>
          <a:p>
            <a:pPr marL="285750" indent="-285750" eaLnBrk="0" fontAlgn="base" hangingPunct="0">
              <a:spcBef>
                <a:spcPct val="0"/>
              </a:spcBef>
              <a:spcAft>
                <a:spcPct val="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project focuses on simulating, monitoring, and optimizing network bottlenecks in a virtualized environment.</a:t>
            </a:r>
            <a:endParaRPr lang="en-IN" sz="2000"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buFontTx/>
              <a:buChar char="•"/>
            </a:pPr>
            <a:endPar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0493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234487" y="248626"/>
            <a:ext cx="7530363" cy="584775"/>
          </a:xfrm>
          <a:prstGeom prst="rect">
            <a:avLst/>
          </a:prstGeom>
          <a:noFill/>
        </p:spPr>
        <p:txBody>
          <a:bodyPr wrap="square" rtlCol="0">
            <a:spAutoFit/>
          </a:bodyPr>
          <a:lstStyle/>
          <a:p>
            <a:r>
              <a:rPr lang="en-US" sz="3200" b="1">
                <a:solidFill>
                  <a:srgbClr val="46B0FA"/>
                </a:solidFill>
                <a:latin typeface="Times New Roman" panose="02020603050405020304" pitchFamily="18" charset="0"/>
                <a:cs typeface="Times New Roman" panose="02020603050405020304" pitchFamily="18" charset="0"/>
              </a:rPr>
              <a:t>2. Problem Statement</a:t>
            </a:r>
          </a:p>
        </p:txBody>
      </p:sp>
      <p:sp>
        <p:nvSpPr>
          <p:cNvPr id="5" name="TextBox 4">
            <a:extLst>
              <a:ext uri="{FF2B5EF4-FFF2-40B4-BE49-F238E27FC236}">
                <a16:creationId xmlns:a16="http://schemas.microsoft.com/office/drawing/2014/main" id="{CBE2FB52-08FB-EF4A-8355-9F2324F01654}"/>
              </a:ext>
            </a:extLst>
          </p:cNvPr>
          <p:cNvSpPr txBox="1"/>
          <p:nvPr/>
        </p:nvSpPr>
        <p:spPr>
          <a:xfrm>
            <a:off x="575515" y="1712802"/>
            <a:ext cx="5035171" cy="2862322"/>
          </a:xfrm>
          <a:prstGeom prst="rect">
            <a:avLst/>
          </a:prstGeom>
          <a:noFill/>
        </p:spPr>
        <p:txBody>
          <a:bodyPr wrap="square" lIns="91440" tIns="45720" rIns="91440" bIns="45720" anchor="t">
            <a:spAutoFit/>
          </a:bodyPr>
          <a:lstStyle/>
          <a:p>
            <a:pPr>
              <a:spcBef>
                <a:spcPts val="900"/>
              </a:spcBef>
            </a:pPr>
            <a:r>
              <a:rPr lang="en-US" sz="2000" dirty="0">
                <a:latin typeface="Times New Roman" panose="02020603050405020304" pitchFamily="18" charset="0"/>
                <a:cs typeface="Times New Roman" panose="02020603050405020304" pitchFamily="18" charset="0"/>
              </a:rPr>
              <a:t>In virtualized platforms, multiple VMs share the same physical network resources such as NICs, switches, and bandwidth. When demand exceeds capacity, network bottlenecks occur, leading to latency, packet loss, and degraded application performance. Detecting and optimizing these bottlenecks remains a major challenge in ensuring reliable cloud performance.</a:t>
            </a:r>
          </a:p>
        </p:txBody>
      </p:sp>
      <p:pic>
        <p:nvPicPr>
          <p:cNvPr id="3" name="Picture 2" descr="A notepad with a pen and dollar bill&#10;&#10;Description automatically generated">
            <a:extLst>
              <a:ext uri="{FF2B5EF4-FFF2-40B4-BE49-F238E27FC236}">
                <a16:creationId xmlns:a16="http://schemas.microsoft.com/office/drawing/2014/main" id="{C6A869F9-1F3D-877F-90BB-D794C20A9BDD}"/>
              </a:ext>
            </a:extLst>
          </p:cNvPr>
          <p:cNvPicPr>
            <a:picLocks noChangeAspect="1"/>
          </p:cNvPicPr>
          <p:nvPr/>
        </p:nvPicPr>
        <p:blipFill>
          <a:blip r:embed="rId2"/>
          <a:stretch>
            <a:fillRect/>
          </a:stretch>
        </p:blipFill>
        <p:spPr>
          <a:xfrm>
            <a:off x="6314420" y="1712802"/>
            <a:ext cx="5471266" cy="3776860"/>
          </a:xfrm>
          <a:prstGeom prst="rect">
            <a:avLst/>
          </a:prstGeom>
        </p:spPr>
      </p:pic>
    </p:spTree>
    <p:extLst>
      <p:ext uri="{BB962C8B-B14F-4D97-AF65-F5344CB8AC3E}">
        <p14:creationId xmlns:p14="http://schemas.microsoft.com/office/powerpoint/2010/main" val="250796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3. Motivation</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6168532-D141-4AB0-BD29-1663F2877B3E}"/>
              </a:ext>
            </a:extLst>
          </p:cNvPr>
          <p:cNvSpPr txBox="1"/>
          <p:nvPr/>
        </p:nvSpPr>
        <p:spPr>
          <a:xfrm>
            <a:off x="1566131" y="1687413"/>
            <a:ext cx="4089732" cy="720838"/>
          </a:xfrm>
          <a:prstGeom prst="rect">
            <a:avLst/>
          </a:prstGeom>
          <a:noFill/>
        </p:spPr>
        <p:txBody>
          <a:bodyPr wrap="square" lIns="91440" tIns="45720" rIns="91440" bIns="45720" rtlCol="0" anchor="t">
            <a:spAutoFit/>
          </a:bodyPr>
          <a:lstStyle/>
          <a:p>
            <a:pPr lvl="0">
              <a:lnSpc>
                <a:spcPts val="3000"/>
              </a:lnSpc>
              <a:defRPr/>
            </a:pPr>
            <a:r>
              <a:rPr lang="en-IN" sz="2400" b="1" dirty="0">
                <a:latin typeface="Times New Roman" panose="02020603050405020304" pitchFamily="18" charset="0"/>
                <a:cs typeface="Times New Roman" panose="02020603050405020304" pitchFamily="18" charset="0"/>
              </a:rPr>
              <a:t>Reliable Cloud Performance</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a:lnSpc>
                <a:spcPct val="150000"/>
              </a:lnSpc>
            </a:pPr>
            <a:endParaRPr lang="en-IN" sz="1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6872868-FC34-6A58-78FD-A71AEEA99437}"/>
              </a:ext>
            </a:extLst>
          </p:cNvPr>
          <p:cNvSpPr txBox="1"/>
          <p:nvPr/>
        </p:nvSpPr>
        <p:spPr>
          <a:xfrm>
            <a:off x="1548263" y="3139657"/>
            <a:ext cx="3664070" cy="460191"/>
          </a:xfrm>
          <a:prstGeom prst="rect">
            <a:avLst/>
          </a:prstGeom>
          <a:noFill/>
        </p:spPr>
        <p:txBody>
          <a:bodyPr wrap="square" lIns="91440" tIns="45720" rIns="91440" bIns="45720" anchor="t">
            <a:spAutoFit/>
          </a:bodyPr>
          <a:lstStyle/>
          <a:p>
            <a:pPr lvl="0">
              <a:lnSpc>
                <a:spcPts val="3000"/>
              </a:lnSpc>
              <a:defRPr/>
            </a:pPr>
            <a:r>
              <a:rPr lang="en-IN" sz="2400" b="1" dirty="0">
                <a:latin typeface="Times New Roman" panose="02020603050405020304" pitchFamily="18" charset="0"/>
                <a:cs typeface="Times New Roman" panose="02020603050405020304" pitchFamily="18" charset="0"/>
              </a:rPr>
              <a:t>Resource Utilization</a:t>
            </a:r>
            <a:endPar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0538C56-4378-E3F1-38C5-539DE0508AAC}"/>
              </a:ext>
            </a:extLst>
          </p:cNvPr>
          <p:cNvSpPr txBox="1"/>
          <p:nvPr/>
        </p:nvSpPr>
        <p:spPr>
          <a:xfrm>
            <a:off x="1548263" y="4449749"/>
            <a:ext cx="39258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400" b="1" dirty="0">
                <a:latin typeface="Times New Roman" panose="02020603050405020304" pitchFamily="18" charset="0"/>
                <a:cs typeface="Times New Roman" panose="02020603050405020304" pitchFamily="18" charset="0"/>
              </a:rPr>
              <a:t>Scalable &amp; Efficient Networking</a:t>
            </a:r>
            <a:endParaRPr lang="en-US" sz="2400" b="1" dirty="0">
              <a:latin typeface="Times New Roman" panose="02020603050405020304" pitchFamily="18" charset="0"/>
              <a:cs typeface="Times New Roman" panose="02020603050405020304" pitchFamily="18" charset="0"/>
            </a:endParaRPr>
          </a:p>
        </p:txBody>
      </p:sp>
      <p:pic>
        <p:nvPicPr>
          <p:cNvPr id="6" name="Image 0" descr="preencoded.png">
            <a:extLst>
              <a:ext uri="{FF2B5EF4-FFF2-40B4-BE49-F238E27FC236}">
                <a16:creationId xmlns:a16="http://schemas.microsoft.com/office/drawing/2014/main" id="{585140B8-6B80-15AC-120D-BB24430736A8}"/>
              </a:ext>
            </a:extLst>
          </p:cNvPr>
          <p:cNvPicPr>
            <a:picLocks noChangeAspect="1"/>
          </p:cNvPicPr>
          <p:nvPr/>
        </p:nvPicPr>
        <p:blipFill>
          <a:blip r:embed="rId2"/>
          <a:stretch>
            <a:fillRect/>
          </a:stretch>
        </p:blipFill>
        <p:spPr>
          <a:xfrm>
            <a:off x="499027" y="1280518"/>
            <a:ext cx="812602" cy="1300282"/>
          </a:xfrm>
          <a:prstGeom prst="rect">
            <a:avLst/>
          </a:prstGeom>
        </p:spPr>
      </p:pic>
      <p:pic>
        <p:nvPicPr>
          <p:cNvPr id="10" name="Image 1" descr="preencoded.png">
            <a:extLst>
              <a:ext uri="{FF2B5EF4-FFF2-40B4-BE49-F238E27FC236}">
                <a16:creationId xmlns:a16="http://schemas.microsoft.com/office/drawing/2014/main" id="{189C3271-E37C-07A7-B384-F00BE6201DEA}"/>
              </a:ext>
            </a:extLst>
          </p:cNvPr>
          <p:cNvPicPr>
            <a:picLocks noChangeAspect="1"/>
          </p:cNvPicPr>
          <p:nvPr/>
        </p:nvPicPr>
        <p:blipFill>
          <a:blip r:embed="rId3"/>
          <a:stretch>
            <a:fillRect/>
          </a:stretch>
        </p:blipFill>
        <p:spPr>
          <a:xfrm>
            <a:off x="499026" y="2779128"/>
            <a:ext cx="812602" cy="1300282"/>
          </a:xfrm>
          <a:prstGeom prst="rect">
            <a:avLst/>
          </a:prstGeom>
        </p:spPr>
      </p:pic>
      <p:pic>
        <p:nvPicPr>
          <p:cNvPr id="12" name="Image 2" descr="preencoded.png">
            <a:extLst>
              <a:ext uri="{FF2B5EF4-FFF2-40B4-BE49-F238E27FC236}">
                <a16:creationId xmlns:a16="http://schemas.microsoft.com/office/drawing/2014/main" id="{F55B37ED-4347-4CCE-9D7A-9347E4B545B2}"/>
              </a:ext>
            </a:extLst>
          </p:cNvPr>
          <p:cNvPicPr>
            <a:picLocks noChangeAspect="1"/>
          </p:cNvPicPr>
          <p:nvPr/>
        </p:nvPicPr>
        <p:blipFill>
          <a:blip r:embed="rId4"/>
          <a:stretch>
            <a:fillRect/>
          </a:stretch>
        </p:blipFill>
        <p:spPr>
          <a:xfrm>
            <a:off x="499026" y="4215107"/>
            <a:ext cx="812602" cy="1300282"/>
          </a:xfrm>
          <a:prstGeom prst="rect">
            <a:avLst/>
          </a:prstGeom>
        </p:spPr>
      </p:pic>
      <p:pic>
        <p:nvPicPr>
          <p:cNvPr id="14" name="Picture 13" descr="A hand holding a wooden block with a person walking up the stairs&#10;&#10;Description automatically generated">
            <a:extLst>
              <a:ext uri="{FF2B5EF4-FFF2-40B4-BE49-F238E27FC236}">
                <a16:creationId xmlns:a16="http://schemas.microsoft.com/office/drawing/2014/main" id="{847D2B4E-632B-3FF0-25F9-4ADE2B7C60D7}"/>
              </a:ext>
            </a:extLst>
          </p:cNvPr>
          <p:cNvPicPr>
            <a:picLocks noChangeAspect="1"/>
          </p:cNvPicPr>
          <p:nvPr/>
        </p:nvPicPr>
        <p:blipFill>
          <a:blip r:embed="rId5"/>
          <a:stretch>
            <a:fillRect/>
          </a:stretch>
        </p:blipFill>
        <p:spPr>
          <a:xfrm>
            <a:off x="6099392" y="1162050"/>
            <a:ext cx="5295900" cy="4533900"/>
          </a:xfrm>
          <a:prstGeom prst="rect">
            <a:avLst/>
          </a:prstGeom>
        </p:spPr>
      </p:pic>
    </p:spTree>
    <p:extLst>
      <p:ext uri="{BB962C8B-B14F-4D97-AF65-F5344CB8AC3E}">
        <p14:creationId xmlns:p14="http://schemas.microsoft.com/office/powerpoint/2010/main" val="2314005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184635"/>
            <a:ext cx="7530363" cy="584775"/>
          </a:xfrm>
          <a:prstGeom prst="rect">
            <a:avLst/>
          </a:prstGeom>
          <a:noFill/>
        </p:spPr>
        <p:txBody>
          <a:bodyPr wrap="square" rtlCol="0">
            <a:spAutoFit/>
          </a:bodyPr>
          <a:lstStyle/>
          <a:p>
            <a:r>
              <a:rPr lang="en-US" sz="3200" b="1" dirty="0">
                <a:solidFill>
                  <a:srgbClr val="46B0FA"/>
                </a:solidFill>
                <a:latin typeface="Times New Roman" panose="02020603050405020304" pitchFamily="18" charset="0"/>
                <a:cs typeface="Times New Roman" panose="02020603050405020304" pitchFamily="18" charset="0"/>
              </a:rPr>
              <a:t>4. Objectives</a:t>
            </a:r>
            <a:endParaRPr lang="en-IN" sz="3200" b="1" dirty="0">
              <a:solidFill>
                <a:srgbClr val="46B0FA"/>
              </a:solidFill>
              <a:latin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962FDDCD-31C9-FB3F-62D1-DFC28CACD9AB}"/>
              </a:ext>
            </a:extLst>
          </p:cNvPr>
          <p:cNvSpPr/>
          <p:nvPr/>
        </p:nvSpPr>
        <p:spPr>
          <a:xfrm>
            <a:off x="739237" y="1913949"/>
            <a:ext cx="45719" cy="3506467"/>
          </a:xfrm>
          <a:prstGeom prst="roundRect">
            <a:avLst>
              <a:gd name="adj" fmla="val 142244"/>
            </a:avLst>
          </a:prstGeom>
          <a:solidFill>
            <a:srgbClr val="D8D4D4"/>
          </a:solidFill>
          <a:ln/>
        </p:spPr>
      </p:sp>
      <p:sp>
        <p:nvSpPr>
          <p:cNvPr id="10" name="Text 6">
            <a:extLst>
              <a:ext uri="{FF2B5EF4-FFF2-40B4-BE49-F238E27FC236}">
                <a16:creationId xmlns:a16="http://schemas.microsoft.com/office/drawing/2014/main" id="{B2BEBD45-F6E1-8535-331E-9974DC6FF943}"/>
              </a:ext>
            </a:extLst>
          </p:cNvPr>
          <p:cNvSpPr/>
          <p:nvPr/>
        </p:nvSpPr>
        <p:spPr>
          <a:xfrm>
            <a:off x="1579606" y="1656563"/>
            <a:ext cx="10431882" cy="572335"/>
          </a:xfrm>
          <a:prstGeom prst="rect">
            <a:avLst/>
          </a:prstGeom>
          <a:noFill/>
          <a:ln/>
        </p:spPr>
        <p:txBody>
          <a:bodyPr wrap="none" lIns="0" tIns="0" rIns="0" bIns="0" rtlCol="0" anchor="t"/>
          <a:lstStyle/>
          <a:p>
            <a:pPr marL="0" indent="0" algn="l">
              <a:lnSpc>
                <a:spcPts val="1800"/>
              </a:lnSpc>
              <a:buNone/>
            </a:pPr>
            <a:endParaRPr lang="en-US" sz="1400" dirty="0">
              <a:latin typeface="Times New Roman" panose="02020603050405020304" pitchFamily="18" charset="0"/>
              <a:cs typeface="Times New Roman" panose="02020603050405020304" pitchFamily="18" charset="0"/>
            </a:endParaRPr>
          </a:p>
        </p:txBody>
      </p:sp>
      <p:sp>
        <p:nvSpPr>
          <p:cNvPr id="15" name="Text 11">
            <a:extLst>
              <a:ext uri="{FF2B5EF4-FFF2-40B4-BE49-F238E27FC236}">
                <a16:creationId xmlns:a16="http://schemas.microsoft.com/office/drawing/2014/main" id="{B1333CAA-8682-D26D-D7DC-06C27B1F32EB}"/>
              </a:ext>
            </a:extLst>
          </p:cNvPr>
          <p:cNvSpPr/>
          <p:nvPr/>
        </p:nvSpPr>
        <p:spPr>
          <a:xfrm>
            <a:off x="1583532" y="2626733"/>
            <a:ext cx="10427956" cy="572335"/>
          </a:xfrm>
          <a:prstGeom prst="rect">
            <a:avLst/>
          </a:prstGeom>
          <a:noFill/>
          <a:ln/>
        </p:spPr>
        <p:txBody>
          <a:bodyPr wrap="none" lIns="0" tIns="0" rIns="0" bIns="0" rtlCol="0" anchor="t"/>
          <a:lstStyle/>
          <a:p>
            <a:pPr marL="0" indent="0" algn="l">
              <a:lnSpc>
                <a:spcPts val="1800"/>
              </a:lnSpc>
              <a:buNone/>
            </a:pPr>
            <a:endParaRPr lang="en-US" sz="1400" dirty="0">
              <a:latin typeface="Times New Roman" panose="02020603050405020304" pitchFamily="18" charset="0"/>
              <a:cs typeface="Times New Roman" panose="02020603050405020304" pitchFamily="18" charset="0"/>
            </a:endParaRPr>
          </a:p>
        </p:txBody>
      </p:sp>
      <p:grpSp>
        <p:nvGrpSpPr>
          <p:cNvPr id="48" name="Group 47">
            <a:extLst>
              <a:ext uri="{FF2B5EF4-FFF2-40B4-BE49-F238E27FC236}">
                <a16:creationId xmlns:a16="http://schemas.microsoft.com/office/drawing/2014/main" id="{ABD8E091-10FF-F61E-E145-749EB474F419}"/>
              </a:ext>
            </a:extLst>
          </p:cNvPr>
          <p:cNvGrpSpPr/>
          <p:nvPr/>
        </p:nvGrpSpPr>
        <p:grpSpPr>
          <a:xfrm>
            <a:off x="586748" y="2047063"/>
            <a:ext cx="3858524" cy="3259116"/>
            <a:chOff x="610967" y="1613936"/>
            <a:chExt cx="3858524" cy="3259116"/>
          </a:xfrm>
        </p:grpSpPr>
        <p:sp>
          <p:nvSpPr>
            <p:cNvPr id="9" name="Text 5">
              <a:extLst>
                <a:ext uri="{FF2B5EF4-FFF2-40B4-BE49-F238E27FC236}">
                  <a16:creationId xmlns:a16="http://schemas.microsoft.com/office/drawing/2014/main" id="{4347115E-69B4-2F35-B9C8-0BCC391B826B}"/>
                </a:ext>
              </a:extLst>
            </p:cNvPr>
            <p:cNvSpPr/>
            <p:nvPr/>
          </p:nvSpPr>
          <p:spPr>
            <a:xfrm>
              <a:off x="1583530" y="1638746"/>
              <a:ext cx="2755555" cy="225743"/>
            </a:xfrm>
            <a:prstGeom prst="rect">
              <a:avLst/>
            </a:prstGeom>
            <a:noFill/>
            <a:ln/>
          </p:spPr>
          <p:txBody>
            <a:bodyPr wrap="none" lIns="0" tIns="0" rIns="0" bIns="0" rtlCol="0" anchor="t"/>
            <a:lstStyle/>
            <a:p>
              <a:pPr>
                <a:lnSpc>
                  <a:spcPts val="1750"/>
                </a:lnSpc>
              </a:pPr>
              <a:r>
                <a:rPr lang="en-US" sz="1600" b="1" dirty="0">
                  <a:latin typeface="Times New Roman" panose="02020603050405020304" pitchFamily="18" charset="0"/>
                  <a:cs typeface="Times New Roman" panose="02020603050405020304" pitchFamily="18" charset="0"/>
                </a:rPr>
                <a:t>Simulate Network Bottlenecks</a:t>
              </a:r>
              <a:r>
                <a:rPr lang="en-US" sz="1600" dirty="0">
                  <a:latin typeface="Times New Roman" panose="02020603050405020304" pitchFamily="18" charset="0"/>
                  <a:cs typeface="Times New Roman" panose="02020603050405020304" pitchFamily="18" charset="0"/>
                </a:rPr>
                <a:t> using multiple EC2 instances in AWS.</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24" name="Text 20">
              <a:extLst>
                <a:ext uri="{FF2B5EF4-FFF2-40B4-BE49-F238E27FC236}">
                  <a16:creationId xmlns:a16="http://schemas.microsoft.com/office/drawing/2014/main" id="{9D49C684-4E5A-F58E-E4E3-84C4E28A2A79}"/>
                </a:ext>
              </a:extLst>
            </p:cNvPr>
            <p:cNvSpPr/>
            <p:nvPr/>
          </p:nvSpPr>
          <p:spPr>
            <a:xfrm>
              <a:off x="1583530" y="3371655"/>
              <a:ext cx="2755555" cy="231219"/>
            </a:xfrm>
            <a:prstGeom prst="rect">
              <a:avLst/>
            </a:prstGeom>
            <a:noFill/>
            <a:ln/>
          </p:spPr>
          <p:txBody>
            <a:bodyPr wrap="none" lIns="0" tIns="0" rIns="0" bIns="0" rtlCol="0" anchor="t"/>
            <a:lstStyle/>
            <a:p>
              <a:pPr marL="0" indent="0" algn="l">
                <a:lnSpc>
                  <a:spcPts val="1750"/>
                </a:lnSpc>
                <a:buNone/>
              </a:pPr>
              <a:endParaRPr lang="en-US" sz="1600" dirty="0">
                <a:latin typeface="Times New Roman" panose="02020603050405020304" pitchFamily="18" charset="0"/>
                <a:cs typeface="Times New Roman" panose="02020603050405020304" pitchFamily="18" charset="0"/>
              </a:endParaRPr>
            </a:p>
          </p:txBody>
        </p:sp>
        <p:sp>
          <p:nvSpPr>
            <p:cNvPr id="29" name="Text 25">
              <a:extLst>
                <a:ext uri="{FF2B5EF4-FFF2-40B4-BE49-F238E27FC236}">
                  <a16:creationId xmlns:a16="http://schemas.microsoft.com/office/drawing/2014/main" id="{C96D81D0-291B-8EA9-76B9-9DC1DA87028B}"/>
                </a:ext>
              </a:extLst>
            </p:cNvPr>
            <p:cNvSpPr/>
            <p:nvPr/>
          </p:nvSpPr>
          <p:spPr>
            <a:xfrm>
              <a:off x="1579606" y="3997090"/>
              <a:ext cx="2889885" cy="225743"/>
            </a:xfrm>
            <a:prstGeom prst="rect">
              <a:avLst/>
            </a:prstGeom>
            <a:noFill/>
            <a:ln/>
          </p:spPr>
          <p:txBody>
            <a:bodyPr wrap="none" lIns="0" tIns="0" rIns="0" bIns="0" rtlCol="0" anchor="t"/>
            <a:lstStyle/>
            <a:p>
              <a:pPr>
                <a:lnSpc>
                  <a:spcPts val="1750"/>
                </a:lnSpc>
              </a:pPr>
              <a:r>
                <a:rPr lang="en-IN" sz="1600" b="1" dirty="0">
                  <a:latin typeface="Times New Roman" panose="02020603050405020304" pitchFamily="18" charset="0"/>
                  <a:cs typeface="Times New Roman" panose="02020603050405020304" pitchFamily="18" charset="0"/>
                </a:rPr>
                <a:t>Demonstrate Optimization Techniques</a:t>
              </a:r>
              <a:r>
                <a:rPr lang="en-IN" sz="1600" dirty="0">
                  <a:latin typeface="Times New Roman" panose="02020603050405020304" pitchFamily="18" charset="0"/>
                  <a:cs typeface="Times New Roman" panose="02020603050405020304" pitchFamily="18" charset="0"/>
                </a:rPr>
                <a:t> for efficient resource utilization.</a:t>
              </a:r>
              <a:endParaRPr lang="en-US" sz="1600"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7F2711E0-6EC4-D29C-4B18-D94E5CB91D8F}"/>
                </a:ext>
              </a:extLst>
            </p:cNvPr>
            <p:cNvGrpSpPr/>
            <p:nvPr/>
          </p:nvGrpSpPr>
          <p:grpSpPr>
            <a:xfrm>
              <a:off x="610967" y="1613936"/>
              <a:ext cx="3001155" cy="3259116"/>
              <a:chOff x="610967" y="1613936"/>
              <a:chExt cx="3001155" cy="3259116"/>
            </a:xfrm>
          </p:grpSpPr>
          <p:sp>
            <p:nvSpPr>
              <p:cNvPr id="6" name="Shape 2">
                <a:extLst>
                  <a:ext uri="{FF2B5EF4-FFF2-40B4-BE49-F238E27FC236}">
                    <a16:creationId xmlns:a16="http://schemas.microsoft.com/office/drawing/2014/main" id="{1B4FAC15-A3F0-9874-A2FB-5E973E22AC34}"/>
                  </a:ext>
                </a:extLst>
              </p:cNvPr>
              <p:cNvSpPr/>
              <p:nvPr/>
            </p:nvSpPr>
            <p:spPr>
              <a:xfrm>
                <a:off x="973073" y="1769578"/>
                <a:ext cx="505778" cy="15240"/>
              </a:xfrm>
              <a:prstGeom prst="roundRect">
                <a:avLst>
                  <a:gd name="adj" fmla="val 142244"/>
                </a:avLst>
              </a:prstGeom>
              <a:solidFill>
                <a:srgbClr val="D8D4D4"/>
              </a:solidFill>
              <a:ln/>
            </p:spPr>
          </p:sp>
          <p:grpSp>
            <p:nvGrpSpPr>
              <p:cNvPr id="37" name="Group 36">
                <a:extLst>
                  <a:ext uri="{FF2B5EF4-FFF2-40B4-BE49-F238E27FC236}">
                    <a16:creationId xmlns:a16="http://schemas.microsoft.com/office/drawing/2014/main" id="{6DD232CD-2BA3-9A01-3351-2C1629FC7528}"/>
                  </a:ext>
                </a:extLst>
              </p:cNvPr>
              <p:cNvGrpSpPr/>
              <p:nvPr/>
            </p:nvGrpSpPr>
            <p:grpSpPr>
              <a:xfrm>
                <a:off x="618588" y="1613936"/>
                <a:ext cx="325160" cy="259276"/>
                <a:chOff x="626209" y="1318927"/>
                <a:chExt cx="325160" cy="325160"/>
              </a:xfrm>
            </p:grpSpPr>
            <p:sp>
              <p:nvSpPr>
                <p:cNvPr id="7" name="Shape 3">
                  <a:extLst>
                    <a:ext uri="{FF2B5EF4-FFF2-40B4-BE49-F238E27FC236}">
                      <a16:creationId xmlns:a16="http://schemas.microsoft.com/office/drawing/2014/main" id="{6DE96A1C-38FB-2D22-9BF7-1C0AB2D6764B}"/>
                    </a:ext>
                  </a:extLst>
                </p:cNvPr>
                <p:cNvSpPr/>
                <p:nvPr/>
              </p:nvSpPr>
              <p:spPr>
                <a:xfrm>
                  <a:off x="626209" y="1318927"/>
                  <a:ext cx="325160" cy="325160"/>
                </a:xfrm>
                <a:prstGeom prst="roundRect">
                  <a:avLst>
                    <a:gd name="adj" fmla="val 6667"/>
                  </a:avLst>
                </a:prstGeom>
                <a:solidFill>
                  <a:srgbClr val="F2EEEE"/>
                </a:solidFill>
                <a:ln/>
              </p:spPr>
            </p:sp>
            <p:sp>
              <p:nvSpPr>
                <p:cNvPr id="8" name="Text 4">
                  <a:extLst>
                    <a:ext uri="{FF2B5EF4-FFF2-40B4-BE49-F238E27FC236}">
                      <a16:creationId xmlns:a16="http://schemas.microsoft.com/office/drawing/2014/main" id="{8C4DE781-6F1F-7AD1-F71A-BEF2E36DEACE}"/>
                    </a:ext>
                  </a:extLst>
                </p:cNvPr>
                <p:cNvSpPr/>
                <p:nvPr/>
              </p:nvSpPr>
              <p:spPr>
                <a:xfrm>
                  <a:off x="778035" y="1359634"/>
                  <a:ext cx="75486" cy="21681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grpSp>
          <p:sp>
            <p:nvSpPr>
              <p:cNvPr id="11" name="Shape 7">
                <a:extLst>
                  <a:ext uri="{FF2B5EF4-FFF2-40B4-BE49-F238E27FC236}">
                    <a16:creationId xmlns:a16="http://schemas.microsoft.com/office/drawing/2014/main" id="{DF937FBD-4649-620B-0EB9-D403B647F39C}"/>
                  </a:ext>
                </a:extLst>
              </p:cNvPr>
              <p:cNvSpPr/>
              <p:nvPr/>
            </p:nvSpPr>
            <p:spPr>
              <a:xfrm>
                <a:off x="991546" y="2330850"/>
                <a:ext cx="505778" cy="15240"/>
              </a:xfrm>
              <a:prstGeom prst="roundRect">
                <a:avLst>
                  <a:gd name="adj" fmla="val 142244"/>
                </a:avLst>
              </a:prstGeom>
              <a:solidFill>
                <a:srgbClr val="D8D4D4"/>
              </a:solidFill>
              <a:ln/>
            </p:spPr>
          </p:sp>
          <p:sp>
            <p:nvSpPr>
              <p:cNvPr id="14" name="Text 10">
                <a:extLst>
                  <a:ext uri="{FF2B5EF4-FFF2-40B4-BE49-F238E27FC236}">
                    <a16:creationId xmlns:a16="http://schemas.microsoft.com/office/drawing/2014/main" id="{498AECDE-E004-E405-957A-8D719314AB93}"/>
                  </a:ext>
                </a:extLst>
              </p:cNvPr>
              <p:cNvSpPr/>
              <p:nvPr/>
            </p:nvSpPr>
            <p:spPr>
              <a:xfrm>
                <a:off x="1583531" y="2193780"/>
                <a:ext cx="1937385" cy="225743"/>
              </a:xfrm>
              <a:prstGeom prst="rect">
                <a:avLst/>
              </a:prstGeom>
              <a:noFill/>
              <a:ln/>
            </p:spPr>
            <p:txBody>
              <a:bodyPr wrap="none" lIns="0" tIns="0" rIns="0" bIns="0" rtlCol="0" anchor="t"/>
              <a:lstStyle/>
              <a:p>
                <a:pPr>
                  <a:lnSpc>
                    <a:spcPts val="1750"/>
                  </a:lnSpc>
                </a:pPr>
                <a:r>
                  <a:rPr lang="en-US" sz="1600" b="1" dirty="0">
                    <a:latin typeface="Times New Roman" panose="02020603050405020304" pitchFamily="18" charset="0"/>
                    <a:cs typeface="Times New Roman" panose="02020603050405020304" pitchFamily="18" charset="0"/>
                  </a:rPr>
                  <a:t>Identify Performance Issues</a:t>
                </a:r>
                <a:r>
                  <a:rPr lang="en-US" sz="1600" dirty="0">
                    <a:latin typeface="Times New Roman" panose="02020603050405020304" pitchFamily="18" charset="0"/>
                    <a:cs typeface="Times New Roman" panose="02020603050405020304" pitchFamily="18" charset="0"/>
                  </a:rPr>
                  <a:t> such as latency, packet loss, and NIC saturation.</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
            <p:nvSpPr>
              <p:cNvPr id="16" name="Shape 12">
                <a:extLst>
                  <a:ext uri="{FF2B5EF4-FFF2-40B4-BE49-F238E27FC236}">
                    <a16:creationId xmlns:a16="http://schemas.microsoft.com/office/drawing/2014/main" id="{73FD616F-9264-0E9C-C9CD-A2C82F4EBA26}"/>
                  </a:ext>
                </a:extLst>
              </p:cNvPr>
              <p:cNvSpPr/>
              <p:nvPr/>
            </p:nvSpPr>
            <p:spPr>
              <a:xfrm>
                <a:off x="1028492" y="3483245"/>
                <a:ext cx="505778" cy="15240"/>
              </a:xfrm>
              <a:prstGeom prst="roundRect">
                <a:avLst>
                  <a:gd name="adj" fmla="val 142244"/>
                </a:avLst>
              </a:prstGeom>
              <a:solidFill>
                <a:srgbClr val="D8D4D4"/>
              </a:solidFill>
              <a:ln/>
            </p:spPr>
          </p:sp>
          <p:sp>
            <p:nvSpPr>
              <p:cNvPr id="19" name="Text 15">
                <a:extLst>
                  <a:ext uri="{FF2B5EF4-FFF2-40B4-BE49-F238E27FC236}">
                    <a16:creationId xmlns:a16="http://schemas.microsoft.com/office/drawing/2014/main" id="{DDF67AB6-EFC7-900B-A44F-1EC72E474320}"/>
                  </a:ext>
                </a:extLst>
              </p:cNvPr>
              <p:cNvSpPr/>
              <p:nvPr/>
            </p:nvSpPr>
            <p:spPr>
              <a:xfrm>
                <a:off x="1583531" y="2782944"/>
                <a:ext cx="1904286" cy="225743"/>
              </a:xfrm>
              <a:prstGeom prst="rect">
                <a:avLst/>
              </a:prstGeom>
              <a:noFill/>
              <a:ln/>
            </p:spPr>
            <p:txBody>
              <a:bodyPr wrap="none" lIns="0" tIns="0" rIns="0" bIns="0" rtlCol="0" anchor="t"/>
              <a:lstStyle/>
              <a:p>
                <a:pPr>
                  <a:lnSpc>
                    <a:spcPts val="1750"/>
                  </a:lnSpc>
                </a:pPr>
                <a:r>
                  <a:rPr lang="en-US" sz="1600" b="1" dirty="0">
                    <a:latin typeface="Times New Roman" panose="02020603050405020304" pitchFamily="18" charset="0"/>
                    <a:cs typeface="Times New Roman" panose="02020603050405020304" pitchFamily="18" charset="0"/>
                  </a:rPr>
                  <a:t>Monitor Network Traffic</a:t>
                </a:r>
                <a:r>
                  <a:rPr lang="en-US" sz="1600" dirty="0">
                    <a:latin typeface="Times New Roman" panose="02020603050405020304" pitchFamily="18" charset="0"/>
                    <a:cs typeface="Times New Roman" panose="02020603050405020304" pitchFamily="18" charset="0"/>
                  </a:rPr>
                  <a:t> using Prometheus and visualize metrics with Grafana.</a:t>
                </a:r>
              </a:p>
            </p:txBody>
          </p:sp>
          <p:sp>
            <p:nvSpPr>
              <p:cNvPr id="21" name="Shape 17">
                <a:extLst>
                  <a:ext uri="{FF2B5EF4-FFF2-40B4-BE49-F238E27FC236}">
                    <a16:creationId xmlns:a16="http://schemas.microsoft.com/office/drawing/2014/main" id="{2BA5D4D7-1796-1536-F78A-DBE3F57C0A59}"/>
                  </a:ext>
                </a:extLst>
              </p:cNvPr>
              <p:cNvSpPr/>
              <p:nvPr/>
            </p:nvSpPr>
            <p:spPr>
              <a:xfrm>
                <a:off x="1054748" y="2880575"/>
                <a:ext cx="505778" cy="15240"/>
              </a:xfrm>
              <a:prstGeom prst="roundRect">
                <a:avLst>
                  <a:gd name="adj" fmla="val 142244"/>
                </a:avLst>
              </a:prstGeom>
              <a:solidFill>
                <a:srgbClr val="D8D4D4"/>
              </a:solidFill>
              <a:ln/>
            </p:spPr>
          </p:sp>
          <p:sp>
            <p:nvSpPr>
              <p:cNvPr id="26" name="Shape 22">
                <a:extLst>
                  <a:ext uri="{FF2B5EF4-FFF2-40B4-BE49-F238E27FC236}">
                    <a16:creationId xmlns:a16="http://schemas.microsoft.com/office/drawing/2014/main" id="{CD980130-BAEA-F0D6-0D0E-56D8E15F5026}"/>
                  </a:ext>
                </a:extLst>
              </p:cNvPr>
              <p:cNvSpPr/>
              <p:nvPr/>
            </p:nvSpPr>
            <p:spPr>
              <a:xfrm>
                <a:off x="981550" y="4128187"/>
                <a:ext cx="505778" cy="15240"/>
              </a:xfrm>
              <a:prstGeom prst="roundRect">
                <a:avLst>
                  <a:gd name="adj" fmla="val 142244"/>
                </a:avLst>
              </a:prstGeom>
              <a:solidFill>
                <a:srgbClr val="D8D4D4"/>
              </a:solidFill>
              <a:ln/>
            </p:spPr>
          </p:sp>
          <p:sp>
            <p:nvSpPr>
              <p:cNvPr id="31" name="Shape 27">
                <a:extLst>
                  <a:ext uri="{FF2B5EF4-FFF2-40B4-BE49-F238E27FC236}">
                    <a16:creationId xmlns:a16="http://schemas.microsoft.com/office/drawing/2014/main" id="{BCED9C0F-685C-A336-99F7-A738A63F8CDC}"/>
                  </a:ext>
                </a:extLst>
              </p:cNvPr>
              <p:cNvSpPr/>
              <p:nvPr/>
            </p:nvSpPr>
            <p:spPr>
              <a:xfrm>
                <a:off x="971076" y="4769867"/>
                <a:ext cx="505778" cy="15240"/>
              </a:xfrm>
              <a:prstGeom prst="roundRect">
                <a:avLst>
                  <a:gd name="adj" fmla="val 142244"/>
                </a:avLst>
              </a:prstGeom>
              <a:solidFill>
                <a:srgbClr val="D8D4D4"/>
              </a:solidFill>
              <a:ln/>
            </p:spPr>
          </p:sp>
          <p:sp>
            <p:nvSpPr>
              <p:cNvPr id="32" name="Shape 28">
                <a:extLst>
                  <a:ext uri="{FF2B5EF4-FFF2-40B4-BE49-F238E27FC236}">
                    <a16:creationId xmlns:a16="http://schemas.microsoft.com/office/drawing/2014/main" id="{EB355961-75EA-25EE-2807-C6D362C4DDE0}"/>
                  </a:ext>
                </a:extLst>
              </p:cNvPr>
              <p:cNvSpPr/>
              <p:nvPr/>
            </p:nvSpPr>
            <p:spPr>
              <a:xfrm>
                <a:off x="610967" y="4598857"/>
                <a:ext cx="325161" cy="255037"/>
              </a:xfrm>
              <a:prstGeom prst="roundRect">
                <a:avLst>
                  <a:gd name="adj" fmla="val 6667"/>
                </a:avLst>
              </a:prstGeom>
              <a:solidFill>
                <a:srgbClr val="F2EEEE"/>
              </a:solidFill>
              <a:ln/>
            </p:spPr>
            <p:txBody>
              <a:bodyPr/>
              <a:lstStyle/>
              <a:p>
                <a:endParaRPr lang="en-IN" dirty="0"/>
              </a:p>
            </p:txBody>
          </p:sp>
          <p:grpSp>
            <p:nvGrpSpPr>
              <p:cNvPr id="36" name="Group 35">
                <a:extLst>
                  <a:ext uri="{FF2B5EF4-FFF2-40B4-BE49-F238E27FC236}">
                    <a16:creationId xmlns:a16="http://schemas.microsoft.com/office/drawing/2014/main" id="{E7A0109E-715C-C384-6FE1-1059DCA87375}"/>
                  </a:ext>
                </a:extLst>
              </p:cNvPr>
              <p:cNvGrpSpPr/>
              <p:nvPr/>
            </p:nvGrpSpPr>
            <p:grpSpPr>
              <a:xfrm>
                <a:off x="629440" y="2195174"/>
                <a:ext cx="332780" cy="2677878"/>
                <a:chOff x="626209" y="2277547"/>
                <a:chExt cx="325160" cy="4178617"/>
              </a:xfrm>
            </p:grpSpPr>
            <p:sp>
              <p:nvSpPr>
                <p:cNvPr id="12" name="Shape 8">
                  <a:extLst>
                    <a:ext uri="{FF2B5EF4-FFF2-40B4-BE49-F238E27FC236}">
                      <a16:creationId xmlns:a16="http://schemas.microsoft.com/office/drawing/2014/main" id="{B1188118-9915-6C66-CDA8-7B8AA5D921FE}"/>
                    </a:ext>
                  </a:extLst>
                </p:cNvPr>
                <p:cNvSpPr/>
                <p:nvPr/>
              </p:nvSpPr>
              <p:spPr>
                <a:xfrm>
                  <a:off x="626209" y="2277547"/>
                  <a:ext cx="325160" cy="325160"/>
                </a:xfrm>
                <a:prstGeom prst="roundRect">
                  <a:avLst>
                    <a:gd name="adj" fmla="val 6667"/>
                  </a:avLst>
                </a:prstGeom>
                <a:solidFill>
                  <a:srgbClr val="F2EEEE"/>
                </a:solidFill>
                <a:ln/>
              </p:spPr>
            </p:sp>
            <p:sp>
              <p:nvSpPr>
                <p:cNvPr id="17" name="Shape 13">
                  <a:extLst>
                    <a:ext uri="{FF2B5EF4-FFF2-40B4-BE49-F238E27FC236}">
                      <a16:creationId xmlns:a16="http://schemas.microsoft.com/office/drawing/2014/main" id="{A1CF6F85-8AD8-BEBB-C072-E8881822EDFC}"/>
                    </a:ext>
                  </a:extLst>
                </p:cNvPr>
                <p:cNvSpPr/>
                <p:nvPr/>
              </p:nvSpPr>
              <p:spPr>
                <a:xfrm>
                  <a:off x="626209" y="3254454"/>
                  <a:ext cx="325160" cy="325160"/>
                </a:xfrm>
                <a:prstGeom prst="roundRect">
                  <a:avLst>
                    <a:gd name="adj" fmla="val 6667"/>
                  </a:avLst>
                </a:prstGeom>
                <a:solidFill>
                  <a:srgbClr val="F2EEEE"/>
                </a:solidFill>
                <a:ln/>
              </p:spPr>
            </p:sp>
            <p:sp>
              <p:nvSpPr>
                <p:cNvPr id="22" name="Shape 18">
                  <a:extLst>
                    <a:ext uri="{FF2B5EF4-FFF2-40B4-BE49-F238E27FC236}">
                      <a16:creationId xmlns:a16="http://schemas.microsoft.com/office/drawing/2014/main" id="{3C847681-80AB-49C3-2F8F-BCDA75ECD6D9}"/>
                    </a:ext>
                  </a:extLst>
                </p:cNvPr>
                <p:cNvSpPr/>
                <p:nvPr/>
              </p:nvSpPr>
              <p:spPr>
                <a:xfrm>
                  <a:off x="626209" y="4231362"/>
                  <a:ext cx="325160" cy="325160"/>
                </a:xfrm>
                <a:prstGeom prst="roundRect">
                  <a:avLst>
                    <a:gd name="adj" fmla="val 6667"/>
                  </a:avLst>
                </a:prstGeom>
                <a:solidFill>
                  <a:srgbClr val="F2EEEE"/>
                </a:solidFill>
                <a:ln/>
              </p:spPr>
            </p:sp>
            <p:sp>
              <p:nvSpPr>
                <p:cNvPr id="23" name="Text 19">
                  <a:extLst>
                    <a:ext uri="{FF2B5EF4-FFF2-40B4-BE49-F238E27FC236}">
                      <a16:creationId xmlns:a16="http://schemas.microsoft.com/office/drawing/2014/main" id="{50BF14A0-47FC-B133-9333-DBBA14AF0972}"/>
                    </a:ext>
                  </a:extLst>
                </p:cNvPr>
                <p:cNvSpPr/>
                <p:nvPr/>
              </p:nvSpPr>
              <p:spPr>
                <a:xfrm>
                  <a:off x="719554" y="4285536"/>
                  <a:ext cx="138351" cy="21681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27" name="Shape 23">
                  <a:extLst>
                    <a:ext uri="{FF2B5EF4-FFF2-40B4-BE49-F238E27FC236}">
                      <a16:creationId xmlns:a16="http://schemas.microsoft.com/office/drawing/2014/main" id="{5B700886-B863-6FF7-DF7A-9F355DA5B34A}"/>
                    </a:ext>
                  </a:extLst>
                </p:cNvPr>
                <p:cNvSpPr/>
                <p:nvPr/>
              </p:nvSpPr>
              <p:spPr>
                <a:xfrm>
                  <a:off x="626209" y="5208270"/>
                  <a:ext cx="325160" cy="325160"/>
                </a:xfrm>
                <a:prstGeom prst="roundRect">
                  <a:avLst>
                    <a:gd name="adj" fmla="val 6667"/>
                  </a:avLst>
                </a:prstGeom>
                <a:solidFill>
                  <a:srgbClr val="F2EEEE"/>
                </a:solidFill>
                <a:ln/>
              </p:spPr>
            </p:sp>
            <p:sp>
              <p:nvSpPr>
                <p:cNvPr id="28" name="Text 24">
                  <a:extLst>
                    <a:ext uri="{FF2B5EF4-FFF2-40B4-BE49-F238E27FC236}">
                      <a16:creationId xmlns:a16="http://schemas.microsoft.com/office/drawing/2014/main" id="{155E9D38-5855-96A0-2D77-34FED35A685D}"/>
                    </a:ext>
                  </a:extLst>
                </p:cNvPr>
                <p:cNvSpPr/>
                <p:nvPr/>
              </p:nvSpPr>
              <p:spPr>
                <a:xfrm>
                  <a:off x="721816" y="5262443"/>
                  <a:ext cx="133945" cy="21681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33" name="Text 29">
                  <a:extLst>
                    <a:ext uri="{FF2B5EF4-FFF2-40B4-BE49-F238E27FC236}">
                      <a16:creationId xmlns:a16="http://schemas.microsoft.com/office/drawing/2014/main" id="{B8C35DE6-FE21-0AA6-DD01-F60349F093F6}"/>
                    </a:ext>
                  </a:extLst>
                </p:cNvPr>
                <p:cNvSpPr/>
                <p:nvPr/>
              </p:nvSpPr>
              <p:spPr>
                <a:xfrm>
                  <a:off x="720150" y="6239351"/>
                  <a:ext cx="137279" cy="21681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grpSp>
          <p:sp>
            <p:nvSpPr>
              <p:cNvPr id="34" name="Text 30">
                <a:extLst>
                  <a:ext uri="{FF2B5EF4-FFF2-40B4-BE49-F238E27FC236}">
                    <a16:creationId xmlns:a16="http://schemas.microsoft.com/office/drawing/2014/main" id="{119A4EB9-DA43-10B5-CFEF-E7AF10A7D762}"/>
                  </a:ext>
                </a:extLst>
              </p:cNvPr>
              <p:cNvSpPr/>
              <p:nvPr/>
            </p:nvSpPr>
            <p:spPr>
              <a:xfrm>
                <a:off x="1579606" y="4606318"/>
                <a:ext cx="2032516" cy="225743"/>
              </a:xfrm>
              <a:prstGeom prst="rect">
                <a:avLst/>
              </a:prstGeom>
              <a:noFill/>
              <a:ln/>
            </p:spPr>
            <p:txBody>
              <a:bodyPr wrap="none" lIns="0" tIns="0" rIns="0" bIns="0" rtlCol="0" anchor="t"/>
              <a:lstStyle/>
              <a:p>
                <a:pPr>
                  <a:lnSpc>
                    <a:spcPts val="1750"/>
                  </a:lnSpc>
                </a:pPr>
                <a:r>
                  <a:rPr lang="en-US" sz="1600" b="1" dirty="0">
                    <a:latin typeface="Times New Roman" panose="02020603050405020304" pitchFamily="18" charset="0"/>
                    <a:cs typeface="Times New Roman" panose="02020603050405020304" pitchFamily="18" charset="0"/>
                  </a:rPr>
                  <a:t>Provide Insights</a:t>
                </a:r>
                <a:r>
                  <a:rPr lang="en-US" sz="1600" dirty="0">
                    <a:latin typeface="Times New Roman" panose="02020603050405020304" pitchFamily="18" charset="0"/>
                    <a:cs typeface="Times New Roman" panose="02020603050405020304" pitchFamily="18" charset="0"/>
                  </a:rPr>
                  <a:t> for building scalable and reliable cloud networking systems.</a:t>
                </a:r>
              </a:p>
              <a:p>
                <a:pPr marL="0" indent="0" algn="l">
                  <a:lnSpc>
                    <a:spcPts val="1750"/>
                  </a:lnSpc>
                  <a:buNone/>
                </a:pPr>
                <a:endParaRPr lang="en-US" sz="1600" dirty="0">
                  <a:latin typeface="Times New Roman" panose="02020603050405020304" pitchFamily="18" charset="0"/>
                  <a:cs typeface="Times New Roman" panose="02020603050405020304" pitchFamily="18" charset="0"/>
                </a:endParaRPr>
              </a:p>
            </p:txBody>
          </p:sp>
        </p:grpSp>
      </p:grpSp>
      <p:sp>
        <p:nvSpPr>
          <p:cNvPr id="38" name="Text 34">
            <a:extLst>
              <a:ext uri="{FF2B5EF4-FFF2-40B4-BE49-F238E27FC236}">
                <a16:creationId xmlns:a16="http://schemas.microsoft.com/office/drawing/2014/main" id="{72047285-D340-C7CA-764E-E37C7F3422B4}"/>
              </a:ext>
            </a:extLst>
          </p:cNvPr>
          <p:cNvSpPr/>
          <p:nvPr/>
        </p:nvSpPr>
        <p:spPr>
          <a:xfrm>
            <a:off x="730627" y="7216259"/>
            <a:ext cx="116205" cy="216813"/>
          </a:xfrm>
          <a:prstGeom prst="rect">
            <a:avLst/>
          </a:prstGeom>
          <a:noFill/>
          <a:ln/>
        </p:spPr>
        <p:txBody>
          <a:bodyPr wrap="none" lIns="0" tIns="0" rIns="0" bIns="0" rtlCol="0" anchor="t"/>
          <a:lstStyle/>
          <a:p>
            <a:pPr marL="0" indent="0" algn="ctr">
              <a:lnSpc>
                <a:spcPts val="1700"/>
              </a:lnSpc>
              <a:buNone/>
            </a:pPr>
            <a:endParaRPr lang="en-US" sz="17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D568CD6-1892-F6E2-7072-3E7490008C32}"/>
              </a:ext>
            </a:extLst>
          </p:cNvPr>
          <p:cNvSpPr txBox="1"/>
          <p:nvPr/>
        </p:nvSpPr>
        <p:spPr>
          <a:xfrm>
            <a:off x="325927" y="869188"/>
            <a:ext cx="1165670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objective of this project is to simulate and analyze network bottlenecks in virtualized cloud environments and propose strategies to optimize performance.</a:t>
            </a:r>
            <a:endParaRPr lang="en-IN" dirty="0">
              <a:latin typeface="Times New Roman" panose="02020603050405020304" pitchFamily="18" charset="0"/>
              <a:cs typeface="Times New Roman" panose="02020603050405020304" pitchFamily="18" charset="0"/>
            </a:endParaRPr>
          </a:p>
        </p:txBody>
      </p:sp>
      <p:sp>
        <p:nvSpPr>
          <p:cNvPr id="42" name="Text 4">
            <a:extLst>
              <a:ext uri="{FF2B5EF4-FFF2-40B4-BE49-F238E27FC236}">
                <a16:creationId xmlns:a16="http://schemas.microsoft.com/office/drawing/2014/main" id="{E21EA1AF-5781-0551-EC96-D817E9AD2D0B}"/>
              </a:ext>
            </a:extLst>
          </p:cNvPr>
          <p:cNvSpPr/>
          <p:nvPr/>
        </p:nvSpPr>
        <p:spPr>
          <a:xfrm>
            <a:off x="9494380" y="2406883"/>
            <a:ext cx="1122066" cy="268358"/>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44" name="Text 4">
            <a:extLst>
              <a:ext uri="{FF2B5EF4-FFF2-40B4-BE49-F238E27FC236}">
                <a16:creationId xmlns:a16="http://schemas.microsoft.com/office/drawing/2014/main" id="{631F9687-608E-2835-9D92-7BC0A39BFBD0}"/>
              </a:ext>
            </a:extLst>
          </p:cNvPr>
          <p:cNvSpPr/>
          <p:nvPr/>
        </p:nvSpPr>
        <p:spPr>
          <a:xfrm>
            <a:off x="185109" y="3450878"/>
            <a:ext cx="1237833" cy="22574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45" name="Text 4">
            <a:extLst>
              <a:ext uri="{FF2B5EF4-FFF2-40B4-BE49-F238E27FC236}">
                <a16:creationId xmlns:a16="http://schemas.microsoft.com/office/drawing/2014/main" id="{5CEC27E8-8681-6EFA-E05B-EB2615C73C12}"/>
              </a:ext>
            </a:extLst>
          </p:cNvPr>
          <p:cNvSpPr/>
          <p:nvPr/>
        </p:nvSpPr>
        <p:spPr>
          <a:xfrm>
            <a:off x="185108" y="4095502"/>
            <a:ext cx="1237833" cy="225743"/>
          </a:xfrm>
          <a:prstGeom prst="rect">
            <a:avLst/>
          </a:prstGeom>
          <a:noFill/>
          <a:ln/>
        </p:spPr>
        <p:txBody>
          <a:bodyPr wrap="none" lIns="0" tIns="0" rIns="0" bIns="0" rtlCol="0" anchor="t"/>
          <a:lstStyle/>
          <a:p>
            <a:pPr marL="0" indent="0" algn="ctr">
              <a:lnSpc>
                <a:spcPts val="1700"/>
              </a:lnSpc>
              <a:buNone/>
            </a:pPr>
            <a:endParaRPr lang="en-US" sz="1700" dirty="0">
              <a:latin typeface="Times New Roman" panose="02020603050405020304" pitchFamily="18" charset="0"/>
              <a:cs typeface="Times New Roman" panose="02020603050405020304" pitchFamily="18" charset="0"/>
            </a:endParaRPr>
          </a:p>
        </p:txBody>
      </p:sp>
      <p:sp>
        <p:nvSpPr>
          <p:cNvPr id="18" name="Rectangle 3">
            <a:extLst>
              <a:ext uri="{FF2B5EF4-FFF2-40B4-BE49-F238E27FC236}">
                <a16:creationId xmlns:a16="http://schemas.microsoft.com/office/drawing/2014/main" id="{C75499BA-3830-5E67-FB91-FF220537DBB0}"/>
              </a:ext>
            </a:extLst>
          </p:cNvPr>
          <p:cNvSpPr>
            <a:spLocks noChangeArrowheads="1"/>
          </p:cNvSpPr>
          <p:nvPr/>
        </p:nvSpPr>
        <p:spPr bwMode="auto">
          <a:xfrm>
            <a:off x="1510051" y="3730840"/>
            <a:ext cx="6309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Apply Traffic Control Mechanisms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(Linux </a:t>
            </a:r>
            <a:r>
              <a:rPr kumimoji="0" lang="en-US" altLang="en-US" sz="16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tc</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manage congestion. </a:t>
            </a:r>
          </a:p>
        </p:txBody>
      </p:sp>
    </p:spTree>
    <p:extLst>
      <p:ext uri="{BB962C8B-B14F-4D97-AF65-F5344CB8AC3E}">
        <p14:creationId xmlns:p14="http://schemas.microsoft.com/office/powerpoint/2010/main" val="1617808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Times New Roman" panose="02020603050405020304" pitchFamily="18" charset="0"/>
                <a:cs typeface="Times New Roman" panose="02020603050405020304" pitchFamily="18" charset="0"/>
              </a:rPr>
              <a:t>5. Technology Stack</a:t>
            </a:r>
            <a:endParaRPr lang="en-IN" sz="3200" b="1">
              <a:solidFill>
                <a:srgbClr val="46B0FA"/>
              </a:solidFill>
              <a:latin typeface="Times New Roman" panose="02020603050405020304" pitchFamily="18" charset="0"/>
              <a:cs typeface="Times New Roman" panose="02020603050405020304" pitchFamily="18" charset="0"/>
            </a:endParaRPr>
          </a:p>
        </p:txBody>
      </p:sp>
      <p:pic>
        <p:nvPicPr>
          <p:cNvPr id="3" name="Image 0" descr="preencoded.png">
            <a:extLst>
              <a:ext uri="{FF2B5EF4-FFF2-40B4-BE49-F238E27FC236}">
                <a16:creationId xmlns:a16="http://schemas.microsoft.com/office/drawing/2014/main" id="{FEEB5B1E-0036-0374-6F5D-4FDB82F4B186}"/>
              </a:ext>
            </a:extLst>
          </p:cNvPr>
          <p:cNvPicPr>
            <a:picLocks noChangeAspect="1"/>
          </p:cNvPicPr>
          <p:nvPr/>
        </p:nvPicPr>
        <p:blipFill>
          <a:blip r:embed="rId2"/>
          <a:stretch>
            <a:fillRect/>
          </a:stretch>
        </p:blipFill>
        <p:spPr>
          <a:xfrm>
            <a:off x="9144000" y="833400"/>
            <a:ext cx="2722073" cy="5771585"/>
          </a:xfrm>
          <a:prstGeom prst="rect">
            <a:avLst/>
          </a:prstGeom>
        </p:spPr>
      </p:pic>
      <p:sp>
        <p:nvSpPr>
          <p:cNvPr id="6" name="Shape 1">
            <a:extLst>
              <a:ext uri="{FF2B5EF4-FFF2-40B4-BE49-F238E27FC236}">
                <a16:creationId xmlns:a16="http://schemas.microsoft.com/office/drawing/2014/main" id="{AAF415CB-FBF2-C21A-2883-957EF918C6C0}"/>
              </a:ext>
            </a:extLst>
          </p:cNvPr>
          <p:cNvSpPr/>
          <p:nvPr/>
        </p:nvSpPr>
        <p:spPr>
          <a:xfrm>
            <a:off x="607933" y="1068127"/>
            <a:ext cx="7754420" cy="971573"/>
          </a:xfrm>
          <a:prstGeom prst="roundRect">
            <a:avLst>
              <a:gd name="adj" fmla="val 2038"/>
            </a:avLst>
          </a:prstGeom>
          <a:solidFill>
            <a:srgbClr val="F2EEEE"/>
          </a:solidFill>
          <a:ln/>
        </p:spPr>
      </p:sp>
      <p:sp>
        <p:nvSpPr>
          <p:cNvPr id="8" name="Text 2">
            <a:extLst>
              <a:ext uri="{FF2B5EF4-FFF2-40B4-BE49-F238E27FC236}">
                <a16:creationId xmlns:a16="http://schemas.microsoft.com/office/drawing/2014/main" id="{9CFB33A2-2593-1E89-1E78-1B319ECE8474}"/>
              </a:ext>
            </a:extLst>
          </p:cNvPr>
          <p:cNvSpPr/>
          <p:nvPr/>
        </p:nvSpPr>
        <p:spPr>
          <a:xfrm>
            <a:off x="781644" y="1068127"/>
            <a:ext cx="2171462" cy="271463"/>
          </a:xfrm>
          <a:prstGeom prst="rect">
            <a:avLst/>
          </a:prstGeom>
          <a:noFill/>
          <a:ln/>
        </p:spPr>
        <p:txBody>
          <a:bodyPr wrap="none" lIns="0" tIns="0" rIns="0" bIns="0" rtlCol="0" anchor="t"/>
          <a:lstStyle/>
          <a:p>
            <a:pPr>
              <a:lnSpc>
                <a:spcPts val="2100"/>
              </a:lnSpc>
            </a:pPr>
            <a:r>
              <a:rPr lang="en-IN" b="1" dirty="0">
                <a:latin typeface="Times New Roman" panose="02020603050405020304" pitchFamily="18" charset="0"/>
                <a:cs typeface="Times New Roman" panose="02020603050405020304" pitchFamily="18" charset="0"/>
              </a:rPr>
              <a:t>Cloud Platform</a:t>
            </a:r>
            <a:endParaRPr lang="en-US" b="1" dirty="0">
              <a:latin typeface="Times New Roman" panose="02020603050405020304" pitchFamily="18" charset="0"/>
              <a:cs typeface="Times New Roman" panose="02020603050405020304" pitchFamily="18" charset="0"/>
            </a:endParaRPr>
          </a:p>
        </p:txBody>
      </p:sp>
      <p:sp>
        <p:nvSpPr>
          <p:cNvPr id="9" name="Text 3">
            <a:extLst>
              <a:ext uri="{FF2B5EF4-FFF2-40B4-BE49-F238E27FC236}">
                <a16:creationId xmlns:a16="http://schemas.microsoft.com/office/drawing/2014/main" id="{422452B0-ACF7-296B-2EF1-357F49802268}"/>
              </a:ext>
            </a:extLst>
          </p:cNvPr>
          <p:cNvSpPr/>
          <p:nvPr/>
        </p:nvSpPr>
        <p:spPr>
          <a:xfrm>
            <a:off x="781644" y="1348395"/>
            <a:ext cx="7580709" cy="555784"/>
          </a:xfrm>
          <a:prstGeom prst="rect">
            <a:avLst/>
          </a:prstGeom>
          <a:noFill/>
          <a:ln/>
        </p:spPr>
        <p:txBody>
          <a:bodyPr wrap="square" lIns="0" tIns="0" rIns="0" bIns="0" rtlCol="0" anchor="t"/>
          <a:lstStyle/>
          <a:p>
            <a:pPr>
              <a:lnSpc>
                <a:spcPts val="2150"/>
              </a:lnSpc>
            </a:pPr>
            <a:r>
              <a:rPr lang="en-US" sz="1400" dirty="0">
                <a:latin typeface="Times New Roman" panose="02020603050405020304" pitchFamily="18" charset="0"/>
                <a:cs typeface="Times New Roman" panose="02020603050405020304" pitchFamily="18" charset="0"/>
              </a:rPr>
              <a:t>The project is deployed on </a:t>
            </a:r>
            <a:r>
              <a:rPr lang="en-US" sz="1400" b="1" dirty="0">
                <a:latin typeface="Times New Roman" panose="02020603050405020304" pitchFamily="18" charset="0"/>
                <a:cs typeface="Times New Roman" panose="02020603050405020304" pitchFamily="18" charset="0"/>
              </a:rPr>
              <a:t>Amazon Web Services (AWS)</a:t>
            </a:r>
            <a:r>
              <a:rPr lang="en-US" sz="1400" dirty="0">
                <a:latin typeface="Times New Roman" panose="02020603050405020304" pitchFamily="18" charset="0"/>
                <a:cs typeface="Times New Roman" panose="02020603050405020304" pitchFamily="18" charset="0"/>
              </a:rPr>
              <a:t>, utilizing EC2 instances within a Virtual Private Cloud (VPC) for simulation and testing of network bottlenecks.</a:t>
            </a:r>
          </a:p>
        </p:txBody>
      </p:sp>
      <p:sp>
        <p:nvSpPr>
          <p:cNvPr id="10" name="Shape 4">
            <a:extLst>
              <a:ext uri="{FF2B5EF4-FFF2-40B4-BE49-F238E27FC236}">
                <a16:creationId xmlns:a16="http://schemas.microsoft.com/office/drawing/2014/main" id="{7B0ACC34-88E9-A3BE-631D-80A929009786}"/>
              </a:ext>
            </a:extLst>
          </p:cNvPr>
          <p:cNvSpPr/>
          <p:nvPr/>
        </p:nvSpPr>
        <p:spPr>
          <a:xfrm>
            <a:off x="572011" y="2273802"/>
            <a:ext cx="7790342" cy="1155198"/>
          </a:xfrm>
          <a:prstGeom prst="roundRect">
            <a:avLst>
              <a:gd name="adj" fmla="val 1674"/>
            </a:avLst>
          </a:prstGeom>
          <a:solidFill>
            <a:srgbClr val="F2EEEE"/>
          </a:solidFill>
          <a:ln/>
        </p:spPr>
      </p:sp>
      <p:sp>
        <p:nvSpPr>
          <p:cNvPr id="11" name="Text 5">
            <a:extLst>
              <a:ext uri="{FF2B5EF4-FFF2-40B4-BE49-F238E27FC236}">
                <a16:creationId xmlns:a16="http://schemas.microsoft.com/office/drawing/2014/main" id="{3AB88CDD-2261-488B-DA32-CE5892444759}"/>
              </a:ext>
            </a:extLst>
          </p:cNvPr>
          <p:cNvSpPr/>
          <p:nvPr/>
        </p:nvSpPr>
        <p:spPr>
          <a:xfrm>
            <a:off x="704007" y="2401840"/>
            <a:ext cx="2171462" cy="271463"/>
          </a:xfrm>
          <a:prstGeom prst="rect">
            <a:avLst/>
          </a:prstGeom>
          <a:noFill/>
          <a:ln/>
        </p:spPr>
        <p:txBody>
          <a:bodyPr wrap="none" lIns="0" tIns="0" rIns="0" bIns="0" rtlCol="0" anchor="t"/>
          <a:lstStyle/>
          <a:p>
            <a:pPr>
              <a:lnSpc>
                <a:spcPts val="2100"/>
              </a:lnSpc>
            </a:pPr>
            <a:r>
              <a:rPr lang="en-IN" b="1" dirty="0">
                <a:latin typeface="Times New Roman" panose="02020603050405020304" pitchFamily="18" charset="0"/>
                <a:cs typeface="Times New Roman" panose="02020603050405020304" pitchFamily="18" charset="0"/>
              </a:rPr>
              <a:t>Traffic Simulation Tool</a:t>
            </a:r>
            <a:endParaRPr lang="en-US" b="1" dirty="0">
              <a:latin typeface="Times New Roman" panose="02020603050405020304" pitchFamily="18" charset="0"/>
              <a:cs typeface="Times New Roman" panose="02020603050405020304" pitchFamily="18" charset="0"/>
            </a:endParaRPr>
          </a:p>
        </p:txBody>
      </p:sp>
      <p:sp>
        <p:nvSpPr>
          <p:cNvPr id="12" name="Text 6">
            <a:extLst>
              <a:ext uri="{FF2B5EF4-FFF2-40B4-BE49-F238E27FC236}">
                <a16:creationId xmlns:a16="http://schemas.microsoft.com/office/drawing/2014/main" id="{DBF69568-E08D-C9E3-C2EF-C9D467111C6E}"/>
              </a:ext>
            </a:extLst>
          </p:cNvPr>
          <p:cNvSpPr/>
          <p:nvPr/>
        </p:nvSpPr>
        <p:spPr>
          <a:xfrm>
            <a:off x="704007" y="2673303"/>
            <a:ext cx="7580709" cy="833676"/>
          </a:xfrm>
          <a:prstGeom prst="rect">
            <a:avLst/>
          </a:prstGeom>
          <a:noFill/>
          <a:ln/>
        </p:spPr>
        <p:txBody>
          <a:bodyPr wrap="square" lIns="0" tIns="0" rIns="0" bIns="0" rtlCol="0" anchor="t"/>
          <a:lstStyle/>
          <a:p>
            <a:pPr>
              <a:lnSpc>
                <a:spcPts val="2150"/>
              </a:lnSpc>
            </a:pPr>
            <a:r>
              <a:rPr lang="en-US" sz="1400" b="1" dirty="0">
                <a:latin typeface="Times New Roman" panose="02020603050405020304" pitchFamily="18" charset="0"/>
                <a:cs typeface="Times New Roman" panose="02020603050405020304" pitchFamily="18" charset="0"/>
              </a:rPr>
              <a:t>iperf3</a:t>
            </a:r>
            <a:r>
              <a:rPr lang="en-US" sz="1400" dirty="0">
                <a:latin typeface="Times New Roman" panose="02020603050405020304" pitchFamily="18" charset="0"/>
                <a:cs typeface="Times New Roman" panose="02020603050405020304" pitchFamily="18" charset="0"/>
              </a:rPr>
              <a:t> is used to generate and measure network traffic between client and server instances to identify congestion and bottlenecks.</a:t>
            </a:r>
            <a:endParaRPr lang="en-US" sz="1400" dirty="0">
              <a:latin typeface="Times New Roman" panose="02020603050405020304" pitchFamily="18" charset="0"/>
              <a:ea typeface="Inter"/>
              <a:cs typeface="Times New Roman" panose="02020603050405020304" pitchFamily="18" charset="0"/>
            </a:endParaRPr>
          </a:p>
        </p:txBody>
      </p:sp>
      <p:sp>
        <p:nvSpPr>
          <p:cNvPr id="13" name="Shape 7">
            <a:extLst>
              <a:ext uri="{FF2B5EF4-FFF2-40B4-BE49-F238E27FC236}">
                <a16:creationId xmlns:a16="http://schemas.microsoft.com/office/drawing/2014/main" id="{B2C16E88-DC3A-3E2F-73CD-ED76167C4D57}"/>
              </a:ext>
            </a:extLst>
          </p:cNvPr>
          <p:cNvSpPr/>
          <p:nvPr/>
        </p:nvSpPr>
        <p:spPr>
          <a:xfrm>
            <a:off x="530294" y="3700463"/>
            <a:ext cx="7832059" cy="1155198"/>
          </a:xfrm>
          <a:prstGeom prst="roundRect">
            <a:avLst>
              <a:gd name="adj" fmla="val 1674"/>
            </a:avLst>
          </a:prstGeom>
          <a:solidFill>
            <a:srgbClr val="F2EEEE"/>
          </a:solidFill>
          <a:ln/>
        </p:spPr>
      </p:sp>
      <p:sp>
        <p:nvSpPr>
          <p:cNvPr id="14" name="Text 8">
            <a:extLst>
              <a:ext uri="{FF2B5EF4-FFF2-40B4-BE49-F238E27FC236}">
                <a16:creationId xmlns:a16="http://schemas.microsoft.com/office/drawing/2014/main" id="{345D8C3C-189D-A227-F5E6-954537D44D87}"/>
              </a:ext>
            </a:extLst>
          </p:cNvPr>
          <p:cNvSpPr/>
          <p:nvPr/>
        </p:nvSpPr>
        <p:spPr>
          <a:xfrm>
            <a:off x="607933" y="3788085"/>
            <a:ext cx="2171462" cy="271463"/>
          </a:xfrm>
          <a:prstGeom prst="rect">
            <a:avLst/>
          </a:prstGeom>
          <a:noFill/>
          <a:ln/>
        </p:spPr>
        <p:txBody>
          <a:bodyPr wrap="none" lIns="0" tIns="0" rIns="0" bIns="0" rtlCol="0" anchor="t"/>
          <a:lstStyle/>
          <a:p>
            <a:pPr>
              <a:lnSpc>
                <a:spcPts val="2100"/>
              </a:lnSpc>
            </a:pPr>
            <a:r>
              <a:rPr lang="en-IN" b="1" dirty="0">
                <a:latin typeface="Times New Roman" panose="02020603050405020304" pitchFamily="18" charset="0"/>
                <a:cs typeface="Times New Roman" panose="02020603050405020304" pitchFamily="18" charset="0"/>
              </a:rPr>
              <a:t>Monitoring &amp; Metrics </a:t>
            </a:r>
            <a:endParaRPr lang="en-US" b="1"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6C0ECD0F-C48C-855C-5394-23CF3B5C94EE}"/>
              </a:ext>
            </a:extLst>
          </p:cNvPr>
          <p:cNvSpPr/>
          <p:nvPr/>
        </p:nvSpPr>
        <p:spPr>
          <a:xfrm>
            <a:off x="607933" y="4059548"/>
            <a:ext cx="7580709" cy="610106"/>
          </a:xfrm>
          <a:prstGeom prst="rect">
            <a:avLst/>
          </a:prstGeom>
          <a:noFill/>
          <a:ln/>
        </p:spPr>
        <p:txBody>
          <a:bodyPr wrap="square" lIns="0" tIns="0" rIns="0" bIns="0" rtlCol="0" anchor="t"/>
          <a:lstStyle/>
          <a:p>
            <a:pPr>
              <a:lnSpc>
                <a:spcPts val="2150"/>
              </a:lnSpc>
            </a:pPr>
            <a:r>
              <a:rPr lang="en-US" sz="1400" b="1" dirty="0">
                <a:latin typeface="Times New Roman" panose="02020603050405020304" pitchFamily="18" charset="0"/>
                <a:cs typeface="Times New Roman" panose="02020603050405020304" pitchFamily="18" charset="0"/>
              </a:rPr>
              <a:t>Prometheus</a:t>
            </a:r>
            <a:r>
              <a:rPr lang="en-US" sz="1400" dirty="0">
                <a:latin typeface="Times New Roman" panose="02020603050405020304" pitchFamily="18" charset="0"/>
                <a:cs typeface="Times New Roman" panose="02020603050405020304" pitchFamily="18" charset="0"/>
              </a:rPr>
              <a:t> is used to collect metrics such as bandwidth usage, latency, and packet loss, while </a:t>
            </a:r>
            <a:r>
              <a:rPr lang="en-US" sz="1400" b="1" dirty="0">
                <a:latin typeface="Times New Roman" panose="02020603050405020304" pitchFamily="18" charset="0"/>
                <a:cs typeface="Times New Roman" panose="02020603050405020304" pitchFamily="18" charset="0"/>
              </a:rPr>
              <a:t>Grafana</a:t>
            </a:r>
            <a:r>
              <a:rPr lang="en-US" sz="1400" dirty="0">
                <a:latin typeface="Times New Roman" panose="02020603050405020304" pitchFamily="18" charset="0"/>
                <a:cs typeface="Times New Roman" panose="02020603050405020304" pitchFamily="18" charset="0"/>
              </a:rPr>
              <a:t> provides real-time visualization dashboards.</a:t>
            </a:r>
            <a:endParaRPr lang="en-US" sz="1400" dirty="0">
              <a:latin typeface="Times New Roman" panose="02020603050405020304" pitchFamily="18" charset="0"/>
              <a:ea typeface="Inter"/>
              <a:cs typeface="Times New Roman" panose="02020603050405020304" pitchFamily="18" charset="0"/>
            </a:endParaRPr>
          </a:p>
        </p:txBody>
      </p:sp>
      <p:sp>
        <p:nvSpPr>
          <p:cNvPr id="4" name="Shape 7">
            <a:extLst>
              <a:ext uri="{FF2B5EF4-FFF2-40B4-BE49-F238E27FC236}">
                <a16:creationId xmlns:a16="http://schemas.microsoft.com/office/drawing/2014/main" id="{1F0CEA4E-56EC-9184-3C2E-186E3ED51434}"/>
              </a:ext>
            </a:extLst>
          </p:cNvPr>
          <p:cNvSpPr/>
          <p:nvPr/>
        </p:nvSpPr>
        <p:spPr>
          <a:xfrm>
            <a:off x="530294" y="5127124"/>
            <a:ext cx="7832059" cy="1155198"/>
          </a:xfrm>
          <a:prstGeom prst="roundRect">
            <a:avLst>
              <a:gd name="adj" fmla="val 1674"/>
            </a:avLst>
          </a:prstGeom>
          <a:solidFill>
            <a:srgbClr val="F2EEEE"/>
          </a:solidFill>
          <a:ln/>
        </p:spPr>
      </p:sp>
      <p:sp>
        <p:nvSpPr>
          <p:cNvPr id="5" name="TextBox 4">
            <a:extLst>
              <a:ext uri="{FF2B5EF4-FFF2-40B4-BE49-F238E27FC236}">
                <a16:creationId xmlns:a16="http://schemas.microsoft.com/office/drawing/2014/main" id="{4CC887F9-E4FC-8B34-F6E8-6D5A0ACAAD0F}"/>
              </a:ext>
            </a:extLst>
          </p:cNvPr>
          <p:cNvSpPr txBox="1"/>
          <p:nvPr/>
        </p:nvSpPr>
        <p:spPr>
          <a:xfrm>
            <a:off x="572011" y="5143542"/>
            <a:ext cx="2334828"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Traffic Control</a:t>
            </a:r>
            <a:endParaRPr lang="en-US" b="1" dirty="0">
              <a:latin typeface="Times New Roman" panose="02020603050405020304" pitchFamily="18" charset="0"/>
              <a:cs typeface="Times New Roman" panose="02020603050405020304" pitchFamily="18" charset="0"/>
            </a:endParaRPr>
          </a:p>
          <a:p>
            <a:endParaRPr lang="en-IN" dirty="0"/>
          </a:p>
        </p:txBody>
      </p:sp>
      <p:sp>
        <p:nvSpPr>
          <p:cNvPr id="17" name="Rectangle 2">
            <a:extLst>
              <a:ext uri="{FF2B5EF4-FFF2-40B4-BE49-F238E27FC236}">
                <a16:creationId xmlns:a16="http://schemas.microsoft.com/office/drawing/2014/main" id="{2D35E449-DD3A-0576-033E-6277148AE2CA}"/>
              </a:ext>
            </a:extLst>
          </p:cNvPr>
          <p:cNvSpPr>
            <a:spLocks noChangeArrowheads="1"/>
          </p:cNvSpPr>
          <p:nvPr/>
        </p:nvSpPr>
        <p:spPr bwMode="auto">
          <a:xfrm>
            <a:off x="530294" y="5550128"/>
            <a:ext cx="775442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Linux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tc</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(Traffic Control) tool</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applied to shape and limit bandwidth, demonstrating optimization and congestion management. </a:t>
            </a:r>
          </a:p>
        </p:txBody>
      </p:sp>
    </p:spTree>
    <p:extLst>
      <p:ext uri="{BB962C8B-B14F-4D97-AF65-F5344CB8AC3E}">
        <p14:creationId xmlns:p14="http://schemas.microsoft.com/office/powerpoint/2010/main" val="579667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Times New Roman" panose="02020603050405020304" pitchFamily="18" charset="0"/>
                <a:cs typeface="Times New Roman" panose="02020603050405020304" pitchFamily="18" charset="0"/>
              </a:rPr>
              <a:t>6. Methodology</a:t>
            </a:r>
            <a:endParaRPr lang="en-IN" sz="3200" b="1">
              <a:solidFill>
                <a:srgbClr val="46B0FA"/>
              </a:solidFill>
              <a:latin typeface="Times New Roman" panose="02020603050405020304" pitchFamily="18" charset="0"/>
              <a:cs typeface="Times New Roman" panose="02020603050405020304" pitchFamily="18" charset="0"/>
            </a:endParaRPr>
          </a:p>
        </p:txBody>
      </p:sp>
      <p:pic>
        <p:nvPicPr>
          <p:cNvPr id="4" name="Image 0" descr="preencoded.png">
            <a:extLst>
              <a:ext uri="{FF2B5EF4-FFF2-40B4-BE49-F238E27FC236}">
                <a16:creationId xmlns:a16="http://schemas.microsoft.com/office/drawing/2014/main" id="{B618162D-9AA5-97A4-9420-97033094CA5A}"/>
              </a:ext>
            </a:extLst>
          </p:cNvPr>
          <p:cNvPicPr>
            <a:picLocks noChangeAspect="1"/>
          </p:cNvPicPr>
          <p:nvPr/>
        </p:nvPicPr>
        <p:blipFill>
          <a:blip r:embed="rId2"/>
          <a:stretch>
            <a:fillRect/>
          </a:stretch>
        </p:blipFill>
        <p:spPr>
          <a:xfrm>
            <a:off x="572095" y="1280517"/>
            <a:ext cx="812602" cy="1300282"/>
          </a:xfrm>
          <a:prstGeom prst="rect">
            <a:avLst/>
          </a:prstGeom>
        </p:spPr>
      </p:pic>
      <p:sp>
        <p:nvSpPr>
          <p:cNvPr id="6" name="Text 1">
            <a:extLst>
              <a:ext uri="{FF2B5EF4-FFF2-40B4-BE49-F238E27FC236}">
                <a16:creationId xmlns:a16="http://schemas.microsoft.com/office/drawing/2014/main" id="{FE00C5A1-84C7-F5C5-4033-D24FF4D99928}"/>
              </a:ext>
            </a:extLst>
          </p:cNvPr>
          <p:cNvSpPr/>
          <p:nvPr/>
        </p:nvSpPr>
        <p:spPr>
          <a:xfrm>
            <a:off x="1628418" y="1441297"/>
            <a:ext cx="3207194" cy="170334"/>
          </a:xfrm>
          <a:prstGeom prst="rect">
            <a:avLst/>
          </a:prstGeom>
          <a:noFill/>
          <a:ln/>
        </p:spPr>
        <p:txBody>
          <a:bodyPr wrap="none" lIns="0" tIns="0" rIns="0" bIns="0" rtlCol="0" anchor="t"/>
          <a:lstStyle/>
          <a:p>
            <a:pPr>
              <a:lnSpc>
                <a:spcPts val="1950"/>
              </a:lnSpc>
            </a:pPr>
            <a:r>
              <a:rPr lang="en-IN" b="1" dirty="0">
                <a:latin typeface="Times New Roman" panose="02020603050405020304" pitchFamily="18" charset="0"/>
                <a:cs typeface="Times New Roman" panose="02020603050405020304" pitchFamily="18" charset="0"/>
              </a:rPr>
              <a:t>Environment Setup</a:t>
            </a:r>
            <a:endParaRPr lang="en-US" b="1" dirty="0">
              <a:latin typeface="Times New Roman" panose="02020603050405020304" pitchFamily="18" charset="0"/>
              <a:cs typeface="Times New Roman" panose="02020603050405020304" pitchFamily="18" charset="0"/>
            </a:endParaRPr>
          </a:p>
        </p:txBody>
      </p:sp>
      <p:sp>
        <p:nvSpPr>
          <p:cNvPr id="7" name="Text 2">
            <a:extLst>
              <a:ext uri="{FF2B5EF4-FFF2-40B4-BE49-F238E27FC236}">
                <a16:creationId xmlns:a16="http://schemas.microsoft.com/office/drawing/2014/main" id="{8D905F28-55FC-9691-746C-DAA750EF0874}"/>
              </a:ext>
            </a:extLst>
          </p:cNvPr>
          <p:cNvSpPr/>
          <p:nvPr/>
        </p:nvSpPr>
        <p:spPr>
          <a:xfrm>
            <a:off x="1628418" y="1794391"/>
            <a:ext cx="10294293" cy="483573"/>
          </a:xfrm>
          <a:prstGeom prst="rect">
            <a:avLst/>
          </a:prstGeom>
          <a:noFill/>
          <a:ln/>
        </p:spPr>
        <p:txBody>
          <a:bodyPr wrap="square" lIns="0" tIns="0" rIns="0" bIns="0" rtlCol="0" anchor="t"/>
          <a:lstStyle/>
          <a:p>
            <a:pPr marL="285750" indent="-285750">
              <a:lnSpc>
                <a:spcPts val="2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Created a VPC with public and private subnets.</a:t>
            </a:r>
          </a:p>
          <a:p>
            <a:pPr marL="285750" indent="-285750">
              <a:lnSpc>
                <a:spcPts val="2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Launched 3 EC2 instances: 1 server (private subnet) and 2 clients (public subnet).</a:t>
            </a:r>
          </a:p>
          <a:p>
            <a:endParaRPr lang="en-US" sz="1400" dirty="0">
              <a:latin typeface="Times New Roman" panose="02020603050405020304" pitchFamily="18" charset="0"/>
              <a:cs typeface="Times New Roman" panose="02020603050405020304" pitchFamily="18" charset="0"/>
            </a:endParaRPr>
          </a:p>
          <a:p>
            <a:pPr marL="285750" indent="-285750" algn="l">
              <a:lnSpc>
                <a:spcPts val="2000"/>
              </a:lnSpc>
              <a:buFont typeface="Arial" panose="020B0604020202020204" pitchFamily="34" charset="0"/>
              <a:buChar char="•"/>
            </a:pPr>
            <a:endParaRPr lang="en-US" sz="1400" dirty="0">
              <a:latin typeface="Times New Roman" panose="02020603050405020304" pitchFamily="18" charset="0"/>
              <a:ea typeface="Inter"/>
              <a:cs typeface="Times New Roman" panose="02020603050405020304" pitchFamily="18" charset="0"/>
            </a:endParaRPr>
          </a:p>
          <a:p>
            <a:pPr algn="l">
              <a:lnSpc>
                <a:spcPts val="2000"/>
              </a:lnSpc>
            </a:pPr>
            <a:endParaRPr lang="en-US" sz="1400" dirty="0">
              <a:latin typeface="Times New Roman" panose="02020603050405020304" pitchFamily="18" charset="0"/>
              <a:ea typeface="Inter"/>
              <a:cs typeface="Times New Roman" panose="02020603050405020304" pitchFamily="18" charset="0"/>
            </a:endParaRPr>
          </a:p>
        </p:txBody>
      </p:sp>
      <p:pic>
        <p:nvPicPr>
          <p:cNvPr id="8" name="Image 1" descr="preencoded.png">
            <a:extLst>
              <a:ext uri="{FF2B5EF4-FFF2-40B4-BE49-F238E27FC236}">
                <a16:creationId xmlns:a16="http://schemas.microsoft.com/office/drawing/2014/main" id="{80F5B461-798B-8E5C-FA2C-C2E083623C05}"/>
              </a:ext>
            </a:extLst>
          </p:cNvPr>
          <p:cNvPicPr>
            <a:picLocks noChangeAspect="1"/>
          </p:cNvPicPr>
          <p:nvPr/>
        </p:nvPicPr>
        <p:blipFill>
          <a:blip r:embed="rId3"/>
          <a:stretch>
            <a:fillRect/>
          </a:stretch>
        </p:blipFill>
        <p:spPr>
          <a:xfrm>
            <a:off x="572095" y="2580799"/>
            <a:ext cx="812602" cy="1300282"/>
          </a:xfrm>
          <a:prstGeom prst="rect">
            <a:avLst/>
          </a:prstGeom>
        </p:spPr>
      </p:pic>
      <p:sp>
        <p:nvSpPr>
          <p:cNvPr id="9" name="Text 3">
            <a:extLst>
              <a:ext uri="{FF2B5EF4-FFF2-40B4-BE49-F238E27FC236}">
                <a16:creationId xmlns:a16="http://schemas.microsoft.com/office/drawing/2014/main" id="{942A130D-A9FB-1A88-B706-4DD1E0BA1145}"/>
              </a:ext>
            </a:extLst>
          </p:cNvPr>
          <p:cNvSpPr/>
          <p:nvPr/>
        </p:nvSpPr>
        <p:spPr>
          <a:xfrm>
            <a:off x="1628418" y="2743319"/>
            <a:ext cx="3054640" cy="253841"/>
          </a:xfrm>
          <a:prstGeom prst="rect">
            <a:avLst/>
          </a:prstGeom>
          <a:noFill/>
          <a:ln/>
        </p:spPr>
        <p:txBody>
          <a:bodyPr wrap="none" lIns="0" tIns="0" rIns="0" bIns="0" rtlCol="0" anchor="t"/>
          <a:lstStyle/>
          <a:p>
            <a:pPr>
              <a:lnSpc>
                <a:spcPts val="1950"/>
              </a:lnSpc>
            </a:pPr>
            <a:r>
              <a:rPr lang="en-IN" b="1" dirty="0">
                <a:latin typeface="Times New Roman" panose="02020603050405020304" pitchFamily="18" charset="0"/>
                <a:cs typeface="Times New Roman" panose="02020603050405020304" pitchFamily="18" charset="0"/>
              </a:rPr>
              <a:t>Traffic Simulation</a:t>
            </a:r>
            <a:endParaRPr lang="en-US" b="1"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C1919CE7-31E0-F5A5-E6F0-E5934874C9D4}"/>
              </a:ext>
            </a:extLst>
          </p:cNvPr>
          <p:cNvSpPr/>
          <p:nvPr/>
        </p:nvSpPr>
        <p:spPr>
          <a:xfrm>
            <a:off x="1628418" y="3094673"/>
            <a:ext cx="10294293" cy="633948"/>
          </a:xfrm>
          <a:prstGeom prst="rect">
            <a:avLst/>
          </a:prstGeom>
          <a:noFill/>
          <a:ln/>
        </p:spPr>
        <p:txBody>
          <a:bodyPr wrap="none" lIns="0" tIns="0" rIns="0" bIns="0" rtlCol="0" anchor="t"/>
          <a:lstStyle/>
          <a:p>
            <a:pPr marL="285750" indent="-285750">
              <a:lnSpc>
                <a:spcPts val="2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Used iperf3 to generate traffic between clients and server.</a:t>
            </a:r>
          </a:p>
          <a:p>
            <a:pPr marL="285750" indent="-285750">
              <a:lnSpc>
                <a:spcPts val="2000"/>
              </a:lnSpc>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Simulated concurrent data transfer to analyze network congestion.</a:t>
            </a:r>
            <a:endParaRPr lang="en-US" sz="1400" dirty="0">
              <a:latin typeface="Times New Roman" panose="02020603050405020304" pitchFamily="18" charset="0"/>
              <a:ea typeface="Inter"/>
              <a:cs typeface="Times New Roman" panose="02020603050405020304" pitchFamily="18" charset="0"/>
            </a:endParaRPr>
          </a:p>
          <a:p>
            <a:pPr algn="l">
              <a:lnSpc>
                <a:spcPts val="2000"/>
              </a:lnSpc>
            </a:pPr>
            <a:endParaRPr lang="en-US" sz="1400" dirty="0">
              <a:latin typeface="Times New Roman" panose="02020603050405020304" pitchFamily="18" charset="0"/>
              <a:ea typeface="Inter"/>
              <a:cs typeface="Times New Roman" panose="02020603050405020304" pitchFamily="18" charset="0"/>
            </a:endParaRPr>
          </a:p>
        </p:txBody>
      </p:sp>
      <p:pic>
        <p:nvPicPr>
          <p:cNvPr id="11" name="Image 2" descr="preencoded.png">
            <a:extLst>
              <a:ext uri="{FF2B5EF4-FFF2-40B4-BE49-F238E27FC236}">
                <a16:creationId xmlns:a16="http://schemas.microsoft.com/office/drawing/2014/main" id="{4230C1C0-69E3-7540-1677-76B6E0477598}"/>
              </a:ext>
            </a:extLst>
          </p:cNvPr>
          <p:cNvPicPr>
            <a:picLocks noChangeAspect="1"/>
          </p:cNvPicPr>
          <p:nvPr/>
        </p:nvPicPr>
        <p:blipFill>
          <a:blip r:embed="rId4"/>
          <a:stretch>
            <a:fillRect/>
          </a:stretch>
        </p:blipFill>
        <p:spPr>
          <a:xfrm>
            <a:off x="572095" y="3881080"/>
            <a:ext cx="812602" cy="1300282"/>
          </a:xfrm>
          <a:prstGeom prst="rect">
            <a:avLst/>
          </a:prstGeom>
        </p:spPr>
      </p:pic>
      <p:sp>
        <p:nvSpPr>
          <p:cNvPr id="12" name="Text 5">
            <a:extLst>
              <a:ext uri="{FF2B5EF4-FFF2-40B4-BE49-F238E27FC236}">
                <a16:creationId xmlns:a16="http://schemas.microsoft.com/office/drawing/2014/main" id="{AA68B168-A7F5-EB41-4DB4-35D990946DB1}"/>
              </a:ext>
            </a:extLst>
          </p:cNvPr>
          <p:cNvSpPr/>
          <p:nvPr/>
        </p:nvSpPr>
        <p:spPr>
          <a:xfrm>
            <a:off x="1628418" y="4043601"/>
            <a:ext cx="3057157" cy="243403"/>
          </a:xfrm>
          <a:prstGeom prst="rect">
            <a:avLst/>
          </a:prstGeom>
          <a:noFill/>
          <a:ln/>
        </p:spPr>
        <p:txBody>
          <a:bodyPr wrap="none" lIns="0" tIns="0" rIns="0" bIns="0" rtlCol="0" anchor="t"/>
          <a:lstStyle/>
          <a:p>
            <a:pPr>
              <a:lnSpc>
                <a:spcPts val="1950"/>
              </a:lnSpc>
            </a:pPr>
            <a:r>
              <a:rPr lang="en-IN" b="1" dirty="0">
                <a:latin typeface="Times New Roman" panose="02020603050405020304" pitchFamily="18" charset="0"/>
                <a:cs typeface="Times New Roman" panose="02020603050405020304" pitchFamily="18" charset="0"/>
              </a:rPr>
              <a:t>Monitoring &amp; Detection</a:t>
            </a:r>
            <a:endParaRPr lang="en-US" b="1" dirty="0">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50FBC4C0-E67D-9031-E242-4E4B5E43362B}"/>
              </a:ext>
            </a:extLst>
          </p:cNvPr>
          <p:cNvSpPr/>
          <p:nvPr/>
        </p:nvSpPr>
        <p:spPr>
          <a:xfrm>
            <a:off x="1628418" y="4394954"/>
            <a:ext cx="10223271" cy="766168"/>
          </a:xfrm>
          <a:prstGeom prst="rect">
            <a:avLst/>
          </a:prstGeom>
          <a:noFill/>
          <a:ln/>
        </p:spPr>
        <p:txBody>
          <a:bodyPr wrap="none" lIns="0" tIns="0" rIns="0" bIns="0" rtlCol="0" anchor="t"/>
          <a:lstStyle/>
          <a:p>
            <a:pPr marL="285750" indent="-285750">
              <a:buFont typeface="Arial"/>
              <a:buChar char="•"/>
            </a:pPr>
            <a:r>
              <a:rPr lang="en-US" sz="1400" dirty="0">
                <a:latin typeface="Times New Roman" panose="02020603050405020304" pitchFamily="18" charset="0"/>
                <a:cs typeface="Times New Roman" panose="02020603050405020304" pitchFamily="18" charset="0"/>
              </a:rPr>
              <a:t>Integrated Prometheus to collect metrics like bandwidth usage, latency, and packet drops.</a:t>
            </a:r>
            <a:endParaRPr lang="en-US" sz="1400" dirty="0">
              <a:latin typeface="Times New Roman" panose="02020603050405020304" pitchFamily="18" charset="0"/>
              <a:ea typeface="+mn-lt"/>
              <a:cs typeface="Times New Roman" panose="02020603050405020304" pitchFamily="18" charset="0"/>
            </a:endParaRPr>
          </a:p>
          <a:p>
            <a:pPr marL="285750" indent="-285750">
              <a:buFont typeface="Arial"/>
              <a:buChar char="•"/>
            </a:pPr>
            <a:r>
              <a:rPr lang="en-US" sz="1400" dirty="0">
                <a:latin typeface="Times New Roman" panose="02020603050405020304" pitchFamily="18" charset="0"/>
                <a:cs typeface="Times New Roman" panose="02020603050405020304" pitchFamily="18" charset="0"/>
              </a:rPr>
              <a:t>Visualized results in Grafana dashboards for real-time analysis.</a:t>
            </a:r>
          </a:p>
          <a:p>
            <a:endParaRPr lang="en-US" sz="1400" dirty="0">
              <a:latin typeface="Times New Roman" panose="02020603050405020304" pitchFamily="18" charset="0"/>
              <a:ea typeface="+mn-lt"/>
              <a:cs typeface="Times New Roman" panose="02020603050405020304" pitchFamily="18" charset="0"/>
            </a:endParaRPr>
          </a:p>
          <a:p>
            <a:pPr marL="285750" indent="-285750">
              <a:buFont typeface="Arial"/>
              <a:buChar char="•"/>
            </a:pPr>
            <a:endParaRPr lang="en-US" sz="1400" dirty="0">
              <a:latin typeface="Times New Roman" panose="02020603050405020304" pitchFamily="18" charset="0"/>
              <a:ea typeface="+mn-lt"/>
              <a:cs typeface="Times New Roman" panose="02020603050405020304" pitchFamily="18" charset="0"/>
            </a:endParaRPr>
          </a:p>
          <a:p>
            <a:pPr>
              <a:lnSpc>
                <a:spcPts val="2000"/>
              </a:lnSpc>
            </a:pPr>
            <a:endParaRPr lang="en-US" sz="1400" dirty="0">
              <a:latin typeface="Times New Roman" panose="02020603050405020304" pitchFamily="18" charset="0"/>
              <a:ea typeface="Inter"/>
              <a:cs typeface="Times New Roman" panose="02020603050405020304" pitchFamily="18" charset="0"/>
            </a:endParaRPr>
          </a:p>
        </p:txBody>
      </p:sp>
      <p:pic>
        <p:nvPicPr>
          <p:cNvPr id="14" name="Image 3" descr="preencoded.png">
            <a:extLst>
              <a:ext uri="{FF2B5EF4-FFF2-40B4-BE49-F238E27FC236}">
                <a16:creationId xmlns:a16="http://schemas.microsoft.com/office/drawing/2014/main" id="{A1F9623F-F204-4628-E3DE-D4E488614338}"/>
              </a:ext>
            </a:extLst>
          </p:cNvPr>
          <p:cNvPicPr>
            <a:picLocks noChangeAspect="1"/>
          </p:cNvPicPr>
          <p:nvPr/>
        </p:nvPicPr>
        <p:blipFill>
          <a:blip r:embed="rId5"/>
          <a:stretch>
            <a:fillRect/>
          </a:stretch>
        </p:blipFill>
        <p:spPr>
          <a:xfrm>
            <a:off x="572095" y="5181362"/>
            <a:ext cx="812602" cy="1300282"/>
          </a:xfrm>
          <a:prstGeom prst="rect">
            <a:avLst/>
          </a:prstGeom>
        </p:spPr>
      </p:pic>
      <p:sp>
        <p:nvSpPr>
          <p:cNvPr id="15" name="Text 7">
            <a:extLst>
              <a:ext uri="{FF2B5EF4-FFF2-40B4-BE49-F238E27FC236}">
                <a16:creationId xmlns:a16="http://schemas.microsoft.com/office/drawing/2014/main" id="{B5F99C9C-6C8F-F787-6E53-FC3F5AD0E2FF}"/>
              </a:ext>
            </a:extLst>
          </p:cNvPr>
          <p:cNvSpPr/>
          <p:nvPr/>
        </p:nvSpPr>
        <p:spPr>
          <a:xfrm>
            <a:off x="1628418" y="5343882"/>
            <a:ext cx="2741414" cy="253841"/>
          </a:xfrm>
          <a:prstGeom prst="rect">
            <a:avLst/>
          </a:prstGeom>
          <a:noFill/>
          <a:ln/>
        </p:spPr>
        <p:txBody>
          <a:bodyPr wrap="none" lIns="0" tIns="0" rIns="0" bIns="0" rtlCol="0" anchor="t"/>
          <a:lstStyle/>
          <a:p>
            <a:pPr>
              <a:lnSpc>
                <a:spcPts val="1950"/>
              </a:lnSpc>
            </a:pPr>
            <a:r>
              <a:rPr lang="en-IN" b="1" dirty="0">
                <a:latin typeface="Times New Roman" panose="02020603050405020304" pitchFamily="18" charset="0"/>
                <a:cs typeface="Times New Roman" panose="02020603050405020304" pitchFamily="18" charset="0"/>
              </a:rPr>
              <a:t>Applying Traffic Control</a:t>
            </a:r>
            <a:endParaRPr lang="en-US" b="1" dirty="0">
              <a:latin typeface="Times New Roman" panose="02020603050405020304" pitchFamily="18" charset="0"/>
              <a:ea typeface="+mn-lt"/>
              <a:cs typeface="Times New Roman" panose="02020603050405020304" pitchFamily="18" charset="0"/>
            </a:endParaRPr>
          </a:p>
        </p:txBody>
      </p:sp>
      <p:sp>
        <p:nvSpPr>
          <p:cNvPr id="17" name="Rectangle 3">
            <a:extLst>
              <a:ext uri="{FF2B5EF4-FFF2-40B4-BE49-F238E27FC236}">
                <a16:creationId xmlns:a16="http://schemas.microsoft.com/office/drawing/2014/main" id="{B478E434-E6F1-6015-8A31-CD2C9D44D91F}"/>
              </a:ext>
            </a:extLst>
          </p:cNvPr>
          <p:cNvSpPr>
            <a:spLocks noChangeArrowheads="1"/>
          </p:cNvSpPr>
          <p:nvPr/>
        </p:nvSpPr>
        <p:spPr bwMode="auto">
          <a:xfrm>
            <a:off x="1628418" y="5691434"/>
            <a:ext cx="82865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Linux </a:t>
            </a:r>
            <a:r>
              <a:rPr kumimoji="0" lang="en-US" altLang="en-US" sz="1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tc</a:t>
            </a:r>
            <a:r>
              <a:rPr kumimoji="0" lang="en-US" altLang="en-US" sz="1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commands to apply bandwidth shaping.</a:t>
            </a:r>
            <a:endParaRPr lang="en-US" altLang="en-US" sz="1400" dirty="0">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400" dirty="0">
                <a:latin typeface="Times New Roman" panose="02020603050405020304" pitchFamily="18" charset="0"/>
                <a:cs typeface="Times New Roman" panose="02020603050405020304" pitchFamily="18" charset="0"/>
              </a:rPr>
              <a:t>Compared performance before and after optimization</a:t>
            </a:r>
            <a:r>
              <a:rPr lang="en-US" dirty="0">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74755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25927" y="248626"/>
            <a:ext cx="7530363" cy="584775"/>
          </a:xfrm>
          <a:prstGeom prst="rect">
            <a:avLst/>
          </a:prstGeom>
          <a:noFill/>
        </p:spPr>
        <p:txBody>
          <a:bodyPr wrap="square" rtlCol="0">
            <a:spAutoFit/>
          </a:bodyPr>
          <a:lstStyle/>
          <a:p>
            <a:r>
              <a:rPr lang="en-US" sz="3200" b="1">
                <a:solidFill>
                  <a:srgbClr val="46B0FA"/>
                </a:solidFill>
                <a:latin typeface="Arial" panose="020B0604020202020204" pitchFamily="34" charset="0"/>
                <a:cs typeface="Arial" panose="020B0604020202020204" pitchFamily="34" charset="0"/>
              </a:rPr>
              <a:t>6. Methodology (contd.)</a:t>
            </a:r>
            <a:endParaRPr lang="en-IN" sz="3200" b="1">
              <a:solidFill>
                <a:srgbClr val="46B0F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4A952C6-106C-954F-9798-7E100422429B}"/>
              </a:ext>
            </a:extLst>
          </p:cNvPr>
          <p:cNvSpPr txBox="1"/>
          <p:nvPr/>
        </p:nvSpPr>
        <p:spPr>
          <a:xfrm>
            <a:off x="2629886" y="6292964"/>
            <a:ext cx="6097656" cy="923330"/>
          </a:xfrm>
          <a:prstGeom prst="rect">
            <a:avLst/>
          </a:prstGeom>
          <a:noFill/>
        </p:spPr>
        <p:txBody>
          <a:bodyPr wrap="square" lIns="91440" tIns="45720" rIns="91440" bIns="45720" anchor="t">
            <a:spAutoFit/>
          </a:bodyPr>
          <a:lstStyle/>
          <a:p>
            <a:pPr marL="381000" marR="381000" algn="ctr"/>
            <a:r>
              <a:rPr lang="en-IN" sz="1800" b="0" i="0" u="sng" dirty="0">
                <a:solidFill>
                  <a:srgbClr val="000000"/>
                </a:solidFill>
                <a:effectLst/>
                <a:latin typeface="Times"/>
                <a:cs typeface="Times"/>
              </a:rPr>
              <a:t>Fig</a:t>
            </a:r>
            <a:r>
              <a:rPr lang="en-IN" u="sng" dirty="0">
                <a:solidFill>
                  <a:srgbClr val="000000"/>
                </a:solidFill>
                <a:latin typeface="Times"/>
                <a:cs typeface="Times"/>
              </a:rPr>
              <a:t>:</a:t>
            </a:r>
            <a:r>
              <a:rPr lang="en-IN" sz="1800" b="0" i="0" u="sng" strike="noStrike" dirty="0">
                <a:solidFill>
                  <a:srgbClr val="000000"/>
                </a:solidFill>
                <a:effectLst/>
                <a:latin typeface="Times"/>
                <a:cs typeface="Times"/>
              </a:rPr>
              <a:t> Use Case</a:t>
            </a:r>
            <a:r>
              <a:rPr lang="en-IN" u="sng" dirty="0">
                <a:solidFill>
                  <a:srgbClr val="000000"/>
                </a:solidFill>
                <a:latin typeface="Times"/>
                <a:cs typeface="Times"/>
              </a:rPr>
              <a:t> Diagram</a:t>
            </a:r>
            <a:endParaRPr lang="en-IN" b="0" u="sng" dirty="0">
              <a:effectLst/>
              <a:latin typeface="Times"/>
              <a:cs typeface="Times"/>
            </a:endParaRPr>
          </a:p>
          <a:p>
            <a:br>
              <a:rPr lang="en-IN" dirty="0"/>
            </a:br>
            <a:endParaRPr lang="en-US" dirty="0"/>
          </a:p>
        </p:txBody>
      </p:sp>
      <p:pic>
        <p:nvPicPr>
          <p:cNvPr id="6" name="Picture 5">
            <a:extLst>
              <a:ext uri="{FF2B5EF4-FFF2-40B4-BE49-F238E27FC236}">
                <a16:creationId xmlns:a16="http://schemas.microsoft.com/office/drawing/2014/main" id="{9971A9FD-81AD-B0AC-9733-F334C6BB1B6F}"/>
              </a:ext>
            </a:extLst>
          </p:cNvPr>
          <p:cNvPicPr>
            <a:picLocks noChangeAspect="1"/>
          </p:cNvPicPr>
          <p:nvPr/>
        </p:nvPicPr>
        <p:blipFill>
          <a:blip r:embed="rId2"/>
          <a:stretch>
            <a:fillRect/>
          </a:stretch>
        </p:blipFill>
        <p:spPr>
          <a:xfrm>
            <a:off x="1871488" y="1025032"/>
            <a:ext cx="7614451" cy="5076301"/>
          </a:xfrm>
          <a:prstGeom prst="rect">
            <a:avLst/>
          </a:prstGeom>
        </p:spPr>
      </p:pic>
    </p:spTree>
    <p:extLst>
      <p:ext uri="{BB962C8B-B14F-4D97-AF65-F5344CB8AC3E}">
        <p14:creationId xmlns:p14="http://schemas.microsoft.com/office/powerpoint/2010/main" val="2060221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TotalTime>
  <Words>588</Words>
  <Application>Microsoft Office PowerPoint</Application>
  <PresentationFormat>Widescreen</PresentationFormat>
  <Paragraphs>97</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Arry G5</cp:lastModifiedBy>
  <cp:revision>36</cp:revision>
  <dcterms:created xsi:type="dcterms:W3CDTF">2021-05-06T09:42:21Z</dcterms:created>
  <dcterms:modified xsi:type="dcterms:W3CDTF">2025-09-02T08:22:52Z</dcterms:modified>
</cp:coreProperties>
</file>